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56" r:id="rId2"/>
    <p:sldId id="284" r:id="rId3"/>
    <p:sldId id="383" r:id="rId4"/>
    <p:sldId id="384" r:id="rId5"/>
    <p:sldId id="453" r:id="rId6"/>
    <p:sldId id="391" r:id="rId7"/>
    <p:sldId id="454" r:id="rId8"/>
    <p:sldId id="412" r:id="rId9"/>
    <p:sldId id="400" r:id="rId10"/>
    <p:sldId id="416" r:id="rId11"/>
    <p:sldId id="414" r:id="rId12"/>
    <p:sldId id="392" r:id="rId13"/>
    <p:sldId id="385" r:id="rId14"/>
    <p:sldId id="393" r:id="rId15"/>
    <p:sldId id="394" r:id="rId16"/>
    <p:sldId id="397" r:id="rId17"/>
    <p:sldId id="448" r:id="rId18"/>
    <p:sldId id="399" r:id="rId19"/>
    <p:sldId id="449" r:id="rId20"/>
    <p:sldId id="455" r:id="rId21"/>
    <p:sldId id="401" r:id="rId22"/>
    <p:sldId id="456" r:id="rId23"/>
    <p:sldId id="405" r:id="rId24"/>
    <p:sldId id="459" r:id="rId25"/>
    <p:sldId id="402" r:id="rId26"/>
    <p:sldId id="457" r:id="rId27"/>
    <p:sldId id="434" r:id="rId28"/>
    <p:sldId id="433" r:id="rId29"/>
    <p:sldId id="435" r:id="rId30"/>
    <p:sldId id="436" r:id="rId31"/>
    <p:sldId id="437" r:id="rId32"/>
    <p:sldId id="452" r:id="rId33"/>
    <p:sldId id="440" r:id="rId34"/>
    <p:sldId id="415" r:id="rId35"/>
    <p:sldId id="390" r:id="rId36"/>
    <p:sldId id="386" r:id="rId37"/>
    <p:sldId id="410" r:id="rId38"/>
    <p:sldId id="413" r:id="rId39"/>
    <p:sldId id="438" r:id="rId40"/>
    <p:sldId id="441" r:id="rId41"/>
    <p:sldId id="387" r:id="rId42"/>
    <p:sldId id="458" r:id="rId43"/>
    <p:sldId id="421" r:id="rId44"/>
    <p:sldId id="422" r:id="rId45"/>
    <p:sldId id="432" r:id="rId46"/>
    <p:sldId id="442" r:id="rId47"/>
    <p:sldId id="443" r:id="rId48"/>
    <p:sldId id="445" r:id="rId49"/>
    <p:sldId id="411" r:id="rId50"/>
    <p:sldId id="447" r:id="rId51"/>
    <p:sldId id="446" r:id="rId52"/>
    <p:sldId id="265" r:id="rId53"/>
    <p:sldId id="439" r:id="rId54"/>
    <p:sldId id="423" r:id="rId55"/>
    <p:sldId id="460" r:id="rId56"/>
    <p:sldId id="461" r:id="rId57"/>
    <p:sldId id="424" r:id="rId58"/>
    <p:sldId id="425" r:id="rId59"/>
    <p:sldId id="429" r:id="rId60"/>
    <p:sldId id="430" r:id="rId61"/>
    <p:sldId id="431" r:id="rId62"/>
    <p:sldId id="426" r:id="rId63"/>
  </p:sldIdLst>
  <p:sldSz cx="9144000" cy="6858000" type="screen4x3"/>
  <p:notesSz cx="6797675" cy="987266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5613" indent="1588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2813" indent="1588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0013" indent="1588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7213" indent="1588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0">
          <p15:clr>
            <a:srgbClr val="A4A3A4"/>
          </p15:clr>
        </p15:guide>
        <p15:guide id="2" pos="2165">
          <p15:clr>
            <a:srgbClr val="A4A3A4"/>
          </p15:clr>
        </p15:guide>
        <p15:guide id="3" orient="horz" pos="3062">
          <p15:clr>
            <a:srgbClr val="A4A3A4"/>
          </p15:clr>
        </p15:guide>
        <p15:guide id="4" pos="2110">
          <p15:clr>
            <a:srgbClr val="A4A3A4"/>
          </p15:clr>
        </p15:guide>
        <p15:guide id="5" orient="horz" pos="3198">
          <p15:clr>
            <a:srgbClr val="A4A3A4"/>
          </p15:clr>
        </p15:guide>
        <p15:guide id="6" orient="horz" pos="3109">
          <p15:clr>
            <a:srgbClr val="A4A3A4"/>
          </p15:clr>
        </p15:guide>
        <p15:guide id="7" pos="2197">
          <p15:clr>
            <a:srgbClr val="A4A3A4"/>
          </p15:clr>
        </p15:guide>
        <p15:guide id="8" pos="2141">
          <p15:clr>
            <a:srgbClr val="A4A3A4"/>
          </p15:clr>
        </p15:guide>
        <p15:guide id="9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33"/>
    <a:srgbClr val="9AFEF2"/>
    <a:srgbClr val="99FFCC"/>
    <a:srgbClr val="FFFF99"/>
    <a:srgbClr val="FF6600"/>
    <a:srgbClr val="79DCFF"/>
    <a:srgbClr val="4311BF"/>
    <a:srgbClr val="FFCCFF"/>
    <a:srgbClr val="EED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0980" autoAdjust="0"/>
  </p:normalViewPr>
  <p:slideViewPr>
    <p:cSldViewPr>
      <p:cViewPr varScale="1">
        <p:scale>
          <a:sx n="104" d="100"/>
          <a:sy n="104" d="100"/>
        </p:scale>
        <p:origin x="182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0" d="100"/>
          <a:sy n="60" d="100"/>
        </p:scale>
        <p:origin x="1854" y="132"/>
      </p:cViewPr>
      <p:guideLst>
        <p:guide orient="horz" pos="3150"/>
        <p:guide pos="2165"/>
        <p:guide orient="horz" pos="3062"/>
        <p:guide pos="2110"/>
        <p:guide orient="horz" pos="3198"/>
        <p:guide orient="horz" pos="3109"/>
        <p:guide pos="2197"/>
        <p:guide pos="2141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407" cy="493097"/>
          </a:xfrm>
          <a:prstGeom prst="rect">
            <a:avLst/>
          </a:prstGeom>
        </p:spPr>
        <p:txBody>
          <a:bodyPr vert="horz" lIns="92114" tIns="46058" rIns="92114" bIns="46058" rtlCol="0"/>
          <a:lstStyle>
            <a:lvl1pPr algn="l">
              <a:spcBef>
                <a:spcPct val="5000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750" y="2"/>
            <a:ext cx="2945406" cy="493097"/>
          </a:xfrm>
          <a:prstGeom prst="rect">
            <a:avLst/>
          </a:prstGeom>
        </p:spPr>
        <p:txBody>
          <a:bodyPr vert="horz" lIns="92114" tIns="46058" rIns="92114" bIns="46058" rtlCol="0"/>
          <a:lstStyle>
            <a:lvl1pPr algn="r">
              <a:spcBef>
                <a:spcPct val="5000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437564-6D5C-495B-8076-9F800009E485}" type="datetimeFigureOut">
              <a:rPr lang="de-DE"/>
              <a:pPr>
                <a:defRPr/>
              </a:pPr>
              <a:t>22.02.2022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037"/>
            <a:ext cx="2945407" cy="493097"/>
          </a:xfrm>
          <a:prstGeom prst="rect">
            <a:avLst/>
          </a:prstGeom>
        </p:spPr>
        <p:txBody>
          <a:bodyPr vert="horz" lIns="92114" tIns="46058" rIns="92114" bIns="46058" rtlCol="0" anchor="b"/>
          <a:lstStyle>
            <a:lvl1pPr algn="l">
              <a:spcBef>
                <a:spcPct val="5000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750" y="9378037"/>
            <a:ext cx="2945406" cy="493097"/>
          </a:xfrm>
          <a:prstGeom prst="rect">
            <a:avLst/>
          </a:prstGeom>
        </p:spPr>
        <p:txBody>
          <a:bodyPr vert="horz" lIns="92114" tIns="46058" rIns="92114" bIns="46058" rtlCol="0" anchor="b"/>
          <a:lstStyle>
            <a:lvl1pPr algn="r">
              <a:spcBef>
                <a:spcPct val="5000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6FCFBF-101C-436D-9A47-40C247E94A6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8915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5407" cy="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4" tIns="46058" rIns="92114" bIns="4605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750" y="2"/>
            <a:ext cx="2945406" cy="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4" tIns="46058" rIns="92114" bIns="4605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26" y="4689018"/>
            <a:ext cx="5438140" cy="444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4" tIns="46058" rIns="92114" bIns="460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8037"/>
            <a:ext cx="2945407" cy="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4" tIns="46058" rIns="92114" bIns="4605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750" y="9378037"/>
            <a:ext cx="2945406" cy="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4" tIns="46058" rIns="92114" bIns="4605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FC5D12-B7D1-4B2F-87D3-D46ADDCD1A7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7108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/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14217" indent="-27469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98794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38313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77830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17348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56866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96384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35901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C19C56-BDAA-4075-969A-A1FDC3903C80}" type="slidenum">
              <a:rPr lang="de-DE" altLang="de-DE" sz="1300"/>
              <a:pPr eaLnBrk="1" hangingPunct="1">
                <a:spcBef>
                  <a:spcPct val="0"/>
                </a:spcBef>
              </a:pPr>
              <a:t>1</a:t>
            </a:fld>
            <a:endParaRPr lang="de-DE" altLang="de-DE" sz="1300" dirty="0"/>
          </a:p>
        </p:txBody>
      </p:sp>
    </p:spTree>
    <p:extLst>
      <p:ext uri="{BB962C8B-B14F-4D97-AF65-F5344CB8AC3E}">
        <p14:creationId xmlns:p14="http://schemas.microsoft.com/office/powerpoint/2010/main" val="3770546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14217" indent="-27469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98794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38313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77830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17348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56866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96384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35901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C19C56-BDAA-4075-969A-A1FDC3903C80}" type="slidenum">
              <a:rPr lang="de-DE" altLang="de-DE" sz="1300"/>
              <a:pPr eaLnBrk="1" hangingPunct="1">
                <a:spcBef>
                  <a:spcPct val="0"/>
                </a:spcBef>
              </a:pPr>
              <a:t>10</a:t>
            </a:fld>
            <a:endParaRPr lang="de-DE" altLang="de-DE" sz="1300" dirty="0"/>
          </a:p>
        </p:txBody>
      </p:sp>
    </p:spTree>
    <p:extLst>
      <p:ext uri="{BB962C8B-B14F-4D97-AF65-F5344CB8AC3E}">
        <p14:creationId xmlns:p14="http://schemas.microsoft.com/office/powerpoint/2010/main" val="846015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/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14217" indent="-27469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98794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38313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77830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17348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56866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96384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35901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C19C56-BDAA-4075-969A-A1FDC3903C80}" type="slidenum">
              <a:rPr lang="de-DE" altLang="de-DE" sz="1300"/>
              <a:pPr eaLnBrk="1" hangingPunct="1">
                <a:spcBef>
                  <a:spcPct val="0"/>
                </a:spcBef>
              </a:pPr>
              <a:t>12</a:t>
            </a:fld>
            <a:endParaRPr lang="de-DE" altLang="de-DE" sz="1300" dirty="0"/>
          </a:p>
        </p:txBody>
      </p:sp>
    </p:spTree>
    <p:extLst>
      <p:ext uri="{BB962C8B-B14F-4D97-AF65-F5344CB8AC3E}">
        <p14:creationId xmlns:p14="http://schemas.microsoft.com/office/powerpoint/2010/main" val="3770546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/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14217" indent="-27469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98794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38313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77830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17348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56866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96384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35901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C19C56-BDAA-4075-969A-A1FDC3903C80}" type="slidenum">
              <a:rPr lang="de-DE" altLang="de-DE" sz="1300"/>
              <a:pPr eaLnBrk="1" hangingPunct="1">
                <a:spcBef>
                  <a:spcPct val="0"/>
                </a:spcBef>
              </a:pPr>
              <a:t>13</a:t>
            </a:fld>
            <a:endParaRPr lang="de-DE" altLang="de-DE" sz="1300" dirty="0"/>
          </a:p>
        </p:txBody>
      </p:sp>
    </p:spTree>
    <p:extLst>
      <p:ext uri="{BB962C8B-B14F-4D97-AF65-F5344CB8AC3E}">
        <p14:creationId xmlns:p14="http://schemas.microsoft.com/office/powerpoint/2010/main" val="3770546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/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14217" indent="-27469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98794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38313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77830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17348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56866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96384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35901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C19C56-BDAA-4075-969A-A1FDC3903C80}" type="slidenum">
              <a:rPr lang="de-DE" altLang="de-DE" sz="1300"/>
              <a:pPr eaLnBrk="1" hangingPunct="1">
                <a:spcBef>
                  <a:spcPct val="0"/>
                </a:spcBef>
              </a:pPr>
              <a:t>14</a:t>
            </a:fld>
            <a:endParaRPr lang="de-DE" altLang="de-DE" sz="1300" dirty="0"/>
          </a:p>
        </p:txBody>
      </p:sp>
    </p:spTree>
    <p:extLst>
      <p:ext uri="{BB962C8B-B14F-4D97-AF65-F5344CB8AC3E}">
        <p14:creationId xmlns:p14="http://schemas.microsoft.com/office/powerpoint/2010/main" val="3770546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14217" indent="-27469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98794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38313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77830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17348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56866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96384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35901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C19C56-BDAA-4075-969A-A1FDC3903C80}" type="slidenum">
              <a:rPr lang="de-DE" altLang="de-DE" sz="1300"/>
              <a:pPr eaLnBrk="1" hangingPunct="1">
                <a:spcBef>
                  <a:spcPct val="0"/>
                </a:spcBef>
              </a:pPr>
              <a:t>15</a:t>
            </a:fld>
            <a:endParaRPr lang="de-DE" altLang="de-DE" sz="1300" dirty="0"/>
          </a:p>
        </p:txBody>
      </p:sp>
    </p:spTree>
    <p:extLst>
      <p:ext uri="{BB962C8B-B14F-4D97-AF65-F5344CB8AC3E}">
        <p14:creationId xmlns:p14="http://schemas.microsoft.com/office/powerpoint/2010/main" val="3770546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14217" indent="-27469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98794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38313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77830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17348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56866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96384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35901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C19C56-BDAA-4075-969A-A1FDC3903C80}" type="slidenum">
              <a:rPr lang="de-DE" altLang="de-DE" sz="1300"/>
              <a:pPr eaLnBrk="1" hangingPunct="1">
                <a:spcBef>
                  <a:spcPct val="0"/>
                </a:spcBef>
              </a:pPr>
              <a:t>16</a:t>
            </a:fld>
            <a:endParaRPr lang="de-DE" altLang="de-DE" sz="1300" dirty="0"/>
          </a:p>
        </p:txBody>
      </p:sp>
    </p:spTree>
    <p:extLst>
      <p:ext uri="{BB962C8B-B14F-4D97-AF65-F5344CB8AC3E}">
        <p14:creationId xmlns:p14="http://schemas.microsoft.com/office/powerpoint/2010/main" val="3770546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14217" indent="-27469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98794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38313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77830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17348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56866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96384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35901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C19C56-BDAA-4075-969A-A1FDC3903C80}" type="slidenum">
              <a:rPr lang="de-DE" altLang="de-DE" sz="1300"/>
              <a:pPr eaLnBrk="1" hangingPunct="1">
                <a:spcBef>
                  <a:spcPct val="0"/>
                </a:spcBef>
              </a:pPr>
              <a:t>17</a:t>
            </a:fld>
            <a:endParaRPr lang="de-DE" altLang="de-DE" sz="1300" dirty="0"/>
          </a:p>
        </p:txBody>
      </p:sp>
    </p:spTree>
    <p:extLst>
      <p:ext uri="{BB962C8B-B14F-4D97-AF65-F5344CB8AC3E}">
        <p14:creationId xmlns:p14="http://schemas.microsoft.com/office/powerpoint/2010/main" val="3770546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14217" indent="-27469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98794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38313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77830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17348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56866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96384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35901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C19C56-BDAA-4075-969A-A1FDC3903C80}" type="slidenum">
              <a:rPr lang="de-DE" altLang="de-DE" sz="1300"/>
              <a:pPr eaLnBrk="1" hangingPunct="1">
                <a:spcBef>
                  <a:spcPct val="0"/>
                </a:spcBef>
              </a:pPr>
              <a:t>18</a:t>
            </a:fld>
            <a:endParaRPr lang="de-DE" altLang="de-DE" sz="1300" dirty="0"/>
          </a:p>
        </p:txBody>
      </p:sp>
    </p:spTree>
    <p:extLst>
      <p:ext uri="{BB962C8B-B14F-4D97-AF65-F5344CB8AC3E}">
        <p14:creationId xmlns:p14="http://schemas.microsoft.com/office/powerpoint/2010/main" val="3770546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14217" indent="-27469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98794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38313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77830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17348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56866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96384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35901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C19C56-BDAA-4075-969A-A1FDC3903C80}" type="slidenum">
              <a:rPr lang="de-DE" altLang="de-DE" sz="1300"/>
              <a:pPr eaLnBrk="1" hangingPunct="1">
                <a:spcBef>
                  <a:spcPct val="0"/>
                </a:spcBef>
              </a:pPr>
              <a:t>19</a:t>
            </a:fld>
            <a:endParaRPr lang="de-DE" altLang="de-DE" sz="1300" dirty="0"/>
          </a:p>
        </p:txBody>
      </p:sp>
    </p:spTree>
    <p:extLst>
      <p:ext uri="{BB962C8B-B14F-4D97-AF65-F5344CB8AC3E}">
        <p14:creationId xmlns:p14="http://schemas.microsoft.com/office/powerpoint/2010/main" val="37705463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14217" indent="-27469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98794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38313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77830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17348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56866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96384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35901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C19C56-BDAA-4075-969A-A1FDC3903C80}" type="slidenum">
              <a:rPr lang="de-DE" altLang="de-DE" sz="1300"/>
              <a:pPr eaLnBrk="1" hangingPunct="1">
                <a:spcBef>
                  <a:spcPct val="0"/>
                </a:spcBef>
              </a:pPr>
              <a:t>20</a:t>
            </a:fld>
            <a:endParaRPr lang="de-DE" altLang="de-DE" sz="1300" dirty="0"/>
          </a:p>
        </p:txBody>
      </p:sp>
    </p:spTree>
    <p:extLst>
      <p:ext uri="{BB962C8B-B14F-4D97-AF65-F5344CB8AC3E}">
        <p14:creationId xmlns:p14="http://schemas.microsoft.com/office/powerpoint/2010/main" val="3770546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3174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FC5D12-B7D1-4B2F-87D3-D46ADDCD1A7E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38259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FC5D12-B7D1-4B2F-87D3-D46ADDCD1A7E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67320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FC5D12-B7D1-4B2F-87D3-D46ADDCD1A7E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7968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FC5D12-B7D1-4B2F-87D3-D46ADDCD1A7E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94032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FC5D12-B7D1-4B2F-87D3-D46ADDCD1A7E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01986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FC5D12-B7D1-4B2F-87D3-D46ADDCD1A7E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45944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/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14217" indent="-27469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98794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38313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77830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17348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56866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96384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35901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C19C56-BDAA-4075-969A-A1FDC3903C80}" type="slidenum">
              <a:rPr lang="de-DE" altLang="de-DE" sz="1300"/>
              <a:pPr eaLnBrk="1" hangingPunct="1">
                <a:spcBef>
                  <a:spcPct val="0"/>
                </a:spcBef>
              </a:pPr>
              <a:t>35</a:t>
            </a:fld>
            <a:endParaRPr lang="de-DE" altLang="de-DE" sz="1300" dirty="0"/>
          </a:p>
        </p:txBody>
      </p:sp>
    </p:spTree>
    <p:extLst>
      <p:ext uri="{BB962C8B-B14F-4D97-AF65-F5344CB8AC3E}">
        <p14:creationId xmlns:p14="http://schemas.microsoft.com/office/powerpoint/2010/main" val="37705463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/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14217" indent="-27469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98794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38313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77830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17348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56866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96384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35901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C19C56-BDAA-4075-969A-A1FDC3903C80}" type="slidenum">
              <a:rPr lang="de-DE" altLang="de-DE" sz="1300"/>
              <a:pPr eaLnBrk="1" hangingPunct="1">
                <a:spcBef>
                  <a:spcPct val="0"/>
                </a:spcBef>
              </a:pPr>
              <a:t>36</a:t>
            </a:fld>
            <a:endParaRPr lang="de-DE" altLang="de-DE" sz="1300" dirty="0"/>
          </a:p>
        </p:txBody>
      </p:sp>
    </p:spTree>
    <p:extLst>
      <p:ext uri="{BB962C8B-B14F-4D97-AF65-F5344CB8AC3E}">
        <p14:creationId xmlns:p14="http://schemas.microsoft.com/office/powerpoint/2010/main" val="37705463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14217" indent="-27469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98794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38313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77830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17348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56866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96384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35901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C19C56-BDAA-4075-969A-A1FDC3903C80}" type="slidenum">
              <a:rPr lang="de-DE" altLang="de-DE" sz="1300"/>
              <a:pPr eaLnBrk="1" hangingPunct="1">
                <a:spcBef>
                  <a:spcPct val="0"/>
                </a:spcBef>
              </a:pPr>
              <a:t>37</a:t>
            </a:fld>
            <a:endParaRPr lang="de-DE" altLang="de-DE" sz="1300" dirty="0"/>
          </a:p>
        </p:txBody>
      </p:sp>
    </p:spTree>
    <p:extLst>
      <p:ext uri="{BB962C8B-B14F-4D97-AF65-F5344CB8AC3E}">
        <p14:creationId xmlns:p14="http://schemas.microsoft.com/office/powerpoint/2010/main" val="34463118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14217" indent="-27469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98794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38313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77830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17348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56866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96384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35901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C19C56-BDAA-4075-969A-A1FDC3903C80}" type="slidenum">
              <a:rPr lang="de-DE" altLang="de-DE" sz="1300"/>
              <a:pPr eaLnBrk="1" hangingPunct="1">
                <a:spcBef>
                  <a:spcPct val="0"/>
                </a:spcBef>
              </a:pPr>
              <a:t>38</a:t>
            </a:fld>
            <a:endParaRPr lang="de-DE" altLang="de-DE" sz="1300" dirty="0"/>
          </a:p>
        </p:txBody>
      </p:sp>
    </p:spTree>
    <p:extLst>
      <p:ext uri="{BB962C8B-B14F-4D97-AF65-F5344CB8AC3E}">
        <p14:creationId xmlns:p14="http://schemas.microsoft.com/office/powerpoint/2010/main" val="2778183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/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14217" indent="-27469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98794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38313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77830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17348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56866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96384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35901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C19C56-BDAA-4075-969A-A1FDC3903C80}" type="slidenum">
              <a:rPr lang="de-DE" altLang="de-DE" sz="1300"/>
              <a:pPr eaLnBrk="1" hangingPunct="1">
                <a:spcBef>
                  <a:spcPct val="0"/>
                </a:spcBef>
              </a:pPr>
              <a:t>3</a:t>
            </a:fld>
            <a:endParaRPr lang="de-DE" altLang="de-DE" sz="1300" dirty="0"/>
          </a:p>
        </p:txBody>
      </p:sp>
    </p:spTree>
    <p:extLst>
      <p:ext uri="{BB962C8B-B14F-4D97-AF65-F5344CB8AC3E}">
        <p14:creationId xmlns:p14="http://schemas.microsoft.com/office/powerpoint/2010/main" val="37705463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14217" indent="-27469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98794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38313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77830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17348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56866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96384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35901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C19C56-BDAA-4075-969A-A1FDC3903C80}" type="slidenum">
              <a:rPr lang="de-DE" altLang="de-DE" sz="1300"/>
              <a:pPr eaLnBrk="1" hangingPunct="1">
                <a:spcBef>
                  <a:spcPct val="0"/>
                </a:spcBef>
              </a:pPr>
              <a:t>39</a:t>
            </a:fld>
            <a:endParaRPr lang="de-DE" altLang="de-DE" sz="1300" dirty="0"/>
          </a:p>
        </p:txBody>
      </p:sp>
    </p:spTree>
    <p:extLst>
      <p:ext uri="{BB962C8B-B14F-4D97-AF65-F5344CB8AC3E}">
        <p14:creationId xmlns:p14="http://schemas.microsoft.com/office/powerpoint/2010/main" val="27781833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14217" indent="-27469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98794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38313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77830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17348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56866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96384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35901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C19C56-BDAA-4075-969A-A1FDC3903C80}" type="slidenum">
              <a:rPr lang="de-DE" altLang="de-DE" sz="1300"/>
              <a:pPr eaLnBrk="1" hangingPunct="1">
                <a:spcBef>
                  <a:spcPct val="0"/>
                </a:spcBef>
              </a:pPr>
              <a:t>40</a:t>
            </a:fld>
            <a:endParaRPr lang="de-DE" altLang="de-DE" sz="1300" dirty="0"/>
          </a:p>
        </p:txBody>
      </p:sp>
    </p:spTree>
    <p:extLst>
      <p:ext uri="{BB962C8B-B14F-4D97-AF65-F5344CB8AC3E}">
        <p14:creationId xmlns:p14="http://schemas.microsoft.com/office/powerpoint/2010/main" val="20799868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/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14217" indent="-27469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98794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38313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77830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17348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56866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96384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35901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C19C56-BDAA-4075-969A-A1FDC3903C80}" type="slidenum">
              <a:rPr lang="de-DE" altLang="de-DE" sz="1300"/>
              <a:pPr eaLnBrk="1" hangingPunct="1">
                <a:spcBef>
                  <a:spcPct val="0"/>
                </a:spcBef>
              </a:pPr>
              <a:t>41</a:t>
            </a:fld>
            <a:endParaRPr lang="de-DE" altLang="de-DE" sz="1300" dirty="0"/>
          </a:p>
        </p:txBody>
      </p:sp>
    </p:spTree>
    <p:extLst>
      <p:ext uri="{BB962C8B-B14F-4D97-AF65-F5344CB8AC3E}">
        <p14:creationId xmlns:p14="http://schemas.microsoft.com/office/powerpoint/2010/main" val="37705463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/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14217" indent="-27469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98794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38313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77830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17348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56866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96384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35901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C19C56-BDAA-4075-969A-A1FDC3903C80}" type="slidenum">
              <a:rPr lang="de-DE" altLang="de-DE" sz="1300"/>
              <a:pPr eaLnBrk="1" hangingPunct="1">
                <a:spcBef>
                  <a:spcPct val="0"/>
                </a:spcBef>
              </a:pPr>
              <a:t>42</a:t>
            </a:fld>
            <a:endParaRPr lang="de-DE" altLang="de-DE" sz="1300" dirty="0"/>
          </a:p>
        </p:txBody>
      </p:sp>
    </p:spTree>
    <p:extLst>
      <p:ext uri="{BB962C8B-B14F-4D97-AF65-F5344CB8AC3E}">
        <p14:creationId xmlns:p14="http://schemas.microsoft.com/office/powerpoint/2010/main" val="37705463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/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14217" indent="-27469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98794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38313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77830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17348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56866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96384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35901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C19C56-BDAA-4075-969A-A1FDC3903C80}" type="slidenum">
              <a:rPr lang="de-DE" altLang="de-DE" sz="1300"/>
              <a:pPr eaLnBrk="1" hangingPunct="1">
                <a:spcBef>
                  <a:spcPct val="0"/>
                </a:spcBef>
              </a:pPr>
              <a:t>43</a:t>
            </a:fld>
            <a:endParaRPr lang="de-DE" altLang="de-DE" sz="1300" dirty="0"/>
          </a:p>
        </p:txBody>
      </p:sp>
    </p:spTree>
    <p:extLst>
      <p:ext uri="{BB962C8B-B14F-4D97-AF65-F5344CB8AC3E}">
        <p14:creationId xmlns:p14="http://schemas.microsoft.com/office/powerpoint/2010/main" val="33060953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14217" indent="-27469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98794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38313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77830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17348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56866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96384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35901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C19C56-BDAA-4075-969A-A1FDC3903C80}" type="slidenum">
              <a:rPr lang="de-DE" altLang="de-DE" sz="1300"/>
              <a:pPr eaLnBrk="1" hangingPunct="1">
                <a:spcBef>
                  <a:spcPct val="0"/>
                </a:spcBef>
              </a:pPr>
              <a:t>44</a:t>
            </a:fld>
            <a:endParaRPr lang="de-DE" altLang="de-DE" sz="1300" dirty="0"/>
          </a:p>
        </p:txBody>
      </p:sp>
    </p:spTree>
    <p:extLst>
      <p:ext uri="{BB962C8B-B14F-4D97-AF65-F5344CB8AC3E}">
        <p14:creationId xmlns:p14="http://schemas.microsoft.com/office/powerpoint/2010/main" val="4342246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/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14217" indent="-27469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98794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38313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77830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17348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56866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96384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35901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C19C56-BDAA-4075-969A-A1FDC3903C80}" type="slidenum">
              <a:rPr lang="de-DE" altLang="de-DE" sz="1300"/>
              <a:pPr eaLnBrk="1" hangingPunct="1">
                <a:spcBef>
                  <a:spcPct val="0"/>
                </a:spcBef>
              </a:pPr>
              <a:t>45</a:t>
            </a:fld>
            <a:endParaRPr lang="de-DE" altLang="de-DE" sz="1300" dirty="0"/>
          </a:p>
        </p:txBody>
      </p:sp>
    </p:spTree>
    <p:extLst>
      <p:ext uri="{BB962C8B-B14F-4D97-AF65-F5344CB8AC3E}">
        <p14:creationId xmlns:p14="http://schemas.microsoft.com/office/powerpoint/2010/main" val="20757884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14217" indent="-27469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98794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38313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77830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17348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56866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96384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35901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C19C56-BDAA-4075-969A-A1FDC3903C80}" type="slidenum">
              <a:rPr lang="de-DE" altLang="de-DE" sz="1300"/>
              <a:pPr eaLnBrk="1" hangingPunct="1">
                <a:spcBef>
                  <a:spcPct val="0"/>
                </a:spcBef>
              </a:pPr>
              <a:t>46</a:t>
            </a:fld>
            <a:endParaRPr lang="de-DE" altLang="de-DE" sz="1300" dirty="0"/>
          </a:p>
        </p:txBody>
      </p:sp>
    </p:spTree>
    <p:extLst>
      <p:ext uri="{BB962C8B-B14F-4D97-AF65-F5344CB8AC3E}">
        <p14:creationId xmlns:p14="http://schemas.microsoft.com/office/powerpoint/2010/main" val="4633689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14217" indent="-27469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98794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38313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77830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17348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56866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96384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35901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C19C56-BDAA-4075-969A-A1FDC3903C80}" type="slidenum">
              <a:rPr lang="de-DE" altLang="de-DE" sz="1300"/>
              <a:pPr eaLnBrk="1" hangingPunct="1">
                <a:spcBef>
                  <a:spcPct val="0"/>
                </a:spcBef>
              </a:pPr>
              <a:t>47</a:t>
            </a:fld>
            <a:endParaRPr lang="de-DE" altLang="de-DE" sz="1300" dirty="0"/>
          </a:p>
        </p:txBody>
      </p:sp>
    </p:spTree>
    <p:extLst>
      <p:ext uri="{BB962C8B-B14F-4D97-AF65-F5344CB8AC3E}">
        <p14:creationId xmlns:p14="http://schemas.microsoft.com/office/powerpoint/2010/main" val="18174806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14217" indent="-27469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98794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38313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77830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17348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56866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96384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35901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C19C56-BDAA-4075-969A-A1FDC3903C80}" type="slidenum">
              <a:rPr lang="de-DE" altLang="de-DE" sz="1300"/>
              <a:pPr eaLnBrk="1" hangingPunct="1">
                <a:spcBef>
                  <a:spcPct val="0"/>
                </a:spcBef>
              </a:pPr>
              <a:t>48</a:t>
            </a:fld>
            <a:endParaRPr lang="de-DE" altLang="de-DE" sz="1300" dirty="0"/>
          </a:p>
        </p:txBody>
      </p:sp>
    </p:spTree>
    <p:extLst>
      <p:ext uri="{BB962C8B-B14F-4D97-AF65-F5344CB8AC3E}">
        <p14:creationId xmlns:p14="http://schemas.microsoft.com/office/powerpoint/2010/main" val="2374086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/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14217" indent="-27469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98794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38313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77830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17348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56866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96384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35901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C19C56-BDAA-4075-969A-A1FDC3903C80}" type="slidenum">
              <a:rPr lang="de-DE" altLang="de-DE" sz="1300"/>
              <a:pPr eaLnBrk="1" hangingPunct="1">
                <a:spcBef>
                  <a:spcPct val="0"/>
                </a:spcBef>
              </a:pPr>
              <a:t>4</a:t>
            </a:fld>
            <a:endParaRPr lang="de-DE" altLang="de-DE" sz="1300" dirty="0"/>
          </a:p>
        </p:txBody>
      </p:sp>
    </p:spTree>
    <p:extLst>
      <p:ext uri="{BB962C8B-B14F-4D97-AF65-F5344CB8AC3E}">
        <p14:creationId xmlns:p14="http://schemas.microsoft.com/office/powerpoint/2010/main" val="37705463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14217" indent="-27469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98794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38313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77830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17348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56866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96384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35901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C19C56-BDAA-4075-969A-A1FDC3903C80}" type="slidenum">
              <a:rPr lang="de-DE" altLang="de-DE" sz="1300"/>
              <a:pPr eaLnBrk="1" hangingPunct="1">
                <a:spcBef>
                  <a:spcPct val="0"/>
                </a:spcBef>
              </a:pPr>
              <a:t>49</a:t>
            </a:fld>
            <a:endParaRPr lang="de-DE" altLang="de-DE" sz="1300" dirty="0"/>
          </a:p>
        </p:txBody>
      </p:sp>
    </p:spTree>
    <p:extLst>
      <p:ext uri="{BB962C8B-B14F-4D97-AF65-F5344CB8AC3E}">
        <p14:creationId xmlns:p14="http://schemas.microsoft.com/office/powerpoint/2010/main" val="33137328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14217" indent="-27469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98794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38313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77830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17348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56866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96384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35901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C19C56-BDAA-4075-969A-A1FDC3903C80}" type="slidenum">
              <a:rPr lang="de-DE" altLang="de-DE" sz="1300"/>
              <a:pPr eaLnBrk="1" hangingPunct="1">
                <a:spcBef>
                  <a:spcPct val="0"/>
                </a:spcBef>
              </a:pPr>
              <a:t>50</a:t>
            </a:fld>
            <a:endParaRPr lang="de-DE" altLang="de-DE" sz="1300" dirty="0"/>
          </a:p>
        </p:txBody>
      </p:sp>
    </p:spTree>
    <p:extLst>
      <p:ext uri="{BB962C8B-B14F-4D97-AF65-F5344CB8AC3E}">
        <p14:creationId xmlns:p14="http://schemas.microsoft.com/office/powerpoint/2010/main" val="16542898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14217" indent="-27469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98794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38313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77830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17348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56866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96384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35901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C19C56-BDAA-4075-969A-A1FDC3903C80}" type="slidenum">
              <a:rPr lang="de-DE" altLang="de-DE" sz="1300"/>
              <a:pPr eaLnBrk="1" hangingPunct="1">
                <a:spcBef>
                  <a:spcPct val="0"/>
                </a:spcBef>
              </a:pPr>
              <a:t>51</a:t>
            </a:fld>
            <a:endParaRPr lang="de-DE" altLang="de-DE" sz="1300" dirty="0"/>
          </a:p>
        </p:txBody>
      </p:sp>
    </p:spTree>
    <p:extLst>
      <p:ext uri="{BB962C8B-B14F-4D97-AF65-F5344CB8AC3E}">
        <p14:creationId xmlns:p14="http://schemas.microsoft.com/office/powerpoint/2010/main" val="13179599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5923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774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/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14217" indent="-27469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98794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38313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77830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17348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56866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96384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35901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C19C56-BDAA-4075-969A-A1FDC3903C80}" type="slidenum">
              <a:rPr lang="de-DE" altLang="de-DE" sz="1300"/>
              <a:pPr eaLnBrk="1" hangingPunct="1">
                <a:spcBef>
                  <a:spcPct val="0"/>
                </a:spcBef>
              </a:pPr>
              <a:t>5</a:t>
            </a:fld>
            <a:endParaRPr lang="de-DE" altLang="de-DE" sz="1300" dirty="0"/>
          </a:p>
        </p:txBody>
      </p:sp>
    </p:spTree>
    <p:extLst>
      <p:ext uri="{BB962C8B-B14F-4D97-AF65-F5344CB8AC3E}">
        <p14:creationId xmlns:p14="http://schemas.microsoft.com/office/powerpoint/2010/main" val="3770546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14217" indent="-27469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98794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38313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77830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17348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56866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96384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35901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C19C56-BDAA-4075-969A-A1FDC3903C80}" type="slidenum">
              <a:rPr lang="de-DE" altLang="de-DE" sz="1300"/>
              <a:pPr eaLnBrk="1" hangingPunct="1">
                <a:spcBef>
                  <a:spcPct val="0"/>
                </a:spcBef>
              </a:pPr>
              <a:t>6</a:t>
            </a:fld>
            <a:endParaRPr lang="de-DE" altLang="de-DE" sz="1300" dirty="0"/>
          </a:p>
        </p:txBody>
      </p:sp>
    </p:spTree>
    <p:extLst>
      <p:ext uri="{BB962C8B-B14F-4D97-AF65-F5344CB8AC3E}">
        <p14:creationId xmlns:p14="http://schemas.microsoft.com/office/powerpoint/2010/main" val="3770546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14217" indent="-27469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98794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38313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77830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17348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56866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96384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35901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C19C56-BDAA-4075-969A-A1FDC3903C80}" type="slidenum">
              <a:rPr lang="de-DE" altLang="de-DE" sz="1300"/>
              <a:pPr eaLnBrk="1" hangingPunct="1">
                <a:spcBef>
                  <a:spcPct val="0"/>
                </a:spcBef>
              </a:pPr>
              <a:t>7</a:t>
            </a:fld>
            <a:endParaRPr lang="de-DE" altLang="de-DE" sz="1300" dirty="0"/>
          </a:p>
        </p:txBody>
      </p:sp>
    </p:spTree>
    <p:extLst>
      <p:ext uri="{BB962C8B-B14F-4D97-AF65-F5344CB8AC3E}">
        <p14:creationId xmlns:p14="http://schemas.microsoft.com/office/powerpoint/2010/main" val="3770546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14217" indent="-27469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98794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38313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77830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17348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56866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96384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35901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C19C56-BDAA-4075-969A-A1FDC3903C80}" type="slidenum">
              <a:rPr lang="de-DE" altLang="de-DE" sz="1300"/>
              <a:pPr eaLnBrk="1" hangingPunct="1">
                <a:spcBef>
                  <a:spcPct val="0"/>
                </a:spcBef>
              </a:pPr>
              <a:t>8</a:t>
            </a:fld>
            <a:endParaRPr lang="de-DE" altLang="de-DE" sz="1300" dirty="0"/>
          </a:p>
        </p:txBody>
      </p:sp>
    </p:spTree>
    <p:extLst>
      <p:ext uri="{BB962C8B-B14F-4D97-AF65-F5344CB8AC3E}">
        <p14:creationId xmlns:p14="http://schemas.microsoft.com/office/powerpoint/2010/main" val="4094633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14217" indent="-27469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98794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38313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77830" indent="-219759" defTabSz="8775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17348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56866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96384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35901" indent="-219759" defTabSz="8775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C19C56-BDAA-4075-969A-A1FDC3903C80}" type="slidenum">
              <a:rPr lang="de-DE" altLang="de-DE" sz="1300"/>
              <a:pPr eaLnBrk="1" hangingPunct="1">
                <a:spcBef>
                  <a:spcPct val="0"/>
                </a:spcBef>
              </a:pPr>
              <a:t>9</a:t>
            </a:fld>
            <a:endParaRPr lang="de-DE" altLang="de-DE" sz="1300" dirty="0"/>
          </a:p>
        </p:txBody>
      </p:sp>
    </p:spTree>
    <p:extLst>
      <p:ext uri="{BB962C8B-B14F-4D97-AF65-F5344CB8AC3E}">
        <p14:creationId xmlns:p14="http://schemas.microsoft.com/office/powerpoint/2010/main" val="846015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SAENA - Grundlagen Energiebeschaffung </a:t>
            </a:r>
            <a:endParaRPr lang="de-DE" alt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1A224-0DE6-45D5-A22E-6C3345851A18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08.10.2020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68120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SAENA - Grundlagen Energiebeschaffung </a:t>
            </a:r>
            <a:endParaRPr lang="de-DE" alt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3406D-A940-4DC0-9160-06B2C81212F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08.10.2020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651014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SAENA - Grundlagen Energiebeschaffung </a:t>
            </a:r>
            <a:endParaRPr lang="de-DE" alt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6BC52-6E2D-47FE-B033-2DF1E802BBE8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08.10.2020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67513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SAENA - Grundlagen Energiebeschaffung </a:t>
            </a:r>
            <a:endParaRPr lang="de-DE" alt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96111-7C93-4A99-A9EF-AAFFE41754A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08.10.2020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558870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SAENA - Grundlagen Energiebeschaffung </a:t>
            </a:r>
            <a:endParaRPr lang="de-DE" alt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A1C6A-B730-47FC-ABB8-E8056F37B320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08.10.2020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246369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SAENA - Grundlagen Energiebeschaffung </a:t>
            </a:r>
            <a:endParaRPr lang="de-DE" alt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16FDB-2520-4359-ABAB-6CED1C1291A8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08.10.2020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939251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SAENA - Grundlagen Energiebeschaffung </a:t>
            </a:r>
            <a:endParaRPr lang="de-DE" alt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E74E3-21D9-449D-8132-013352D7AB3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08.10.2020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058736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SAENA - Grundlagen Energiebeschaffung </a:t>
            </a:r>
            <a:endParaRPr lang="de-DE" alt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46D1C-1591-4059-98FA-777B7182782A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08.10.2020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97406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SAENA - Grundlagen Energiebeschaffung </a:t>
            </a:r>
            <a:endParaRPr lang="de-DE" altLang="de-D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E3D1A-1E8C-4552-82F5-08C380F69442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08.10.2020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6819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SAENA - Grundlagen Energiebeschaffung </a:t>
            </a:r>
            <a:endParaRPr lang="de-DE" alt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7DF56-3FA7-4478-A24D-DF1D2D3B6DD8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08.10.2020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505689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SAENA - Grundlagen Energiebeschaffung </a:t>
            </a:r>
            <a:endParaRPr lang="de-DE" alt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65AF4-D641-4B59-8CB1-88641632C10F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08.10.2020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02793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SAENA - Grundlagen Energiebeschaffung </a:t>
            </a:r>
            <a:endParaRPr lang="de-DE" alt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353A6-8C90-49A5-8F6A-D152BDFE4218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08.10.2020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750207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SAENA - Grundlagen Energiebeschaffung </a:t>
            </a:r>
            <a:endParaRPr lang="de-DE" alt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B8572-276A-472F-AE43-B8842567F73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08.10.2020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850486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237288"/>
            <a:ext cx="612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200" b="0"/>
            </a:lvl1pPr>
          </a:lstStyle>
          <a:p>
            <a:pPr>
              <a:defRPr/>
            </a:pPr>
            <a:r>
              <a:rPr lang="de-DE" altLang="de-DE"/>
              <a:t>SAENA - Grundlagen Energiebeschaffung </a:t>
            </a:r>
            <a:endParaRPr lang="de-DE" alt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237288"/>
            <a:ext cx="765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 b="0"/>
            </a:lvl1pPr>
          </a:lstStyle>
          <a:p>
            <a:pPr>
              <a:defRPr/>
            </a:pPr>
            <a:fld id="{AF4794EA-6BD8-48AC-B0C4-16DE80E9A764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946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200" b="0"/>
            </a:lvl1pPr>
          </a:lstStyle>
          <a:p>
            <a:pPr>
              <a:defRPr/>
            </a:pPr>
            <a:r>
              <a:rPr lang="de-DE" altLang="de-DE"/>
              <a:t>08.10.2020</a:t>
            </a:r>
            <a:endParaRPr lang="de-DE" altLang="de-DE" dirty="0"/>
          </a:p>
        </p:txBody>
      </p:sp>
      <p:grpSp>
        <p:nvGrpSpPr>
          <p:cNvPr id="2" name="Gruppieren 6"/>
          <p:cNvGrpSpPr>
            <a:grpSpLocks/>
          </p:cNvGrpSpPr>
          <p:nvPr/>
        </p:nvGrpSpPr>
        <p:grpSpPr bwMode="auto">
          <a:xfrm>
            <a:off x="394842" y="264714"/>
            <a:ext cx="8338951" cy="665277"/>
            <a:chOff x="448634" y="581843"/>
            <a:chExt cx="8068870" cy="582884"/>
          </a:xfrm>
        </p:grpSpPr>
        <p:sp>
          <p:nvSpPr>
            <p:cNvPr id="3" name="Abgerundetes Rechteck 7"/>
            <p:cNvSpPr>
              <a:spLocks noChangeArrowheads="1"/>
            </p:cNvSpPr>
            <p:nvPr/>
          </p:nvSpPr>
          <p:spPr bwMode="auto">
            <a:xfrm>
              <a:off x="448634" y="667372"/>
              <a:ext cx="6898578" cy="387850"/>
            </a:xfrm>
            <a:prstGeom prst="roundRect">
              <a:avLst>
                <a:gd name="adj" fmla="val 16667"/>
              </a:avLst>
            </a:prstGeom>
            <a:solidFill>
              <a:srgbClr val="058EFF">
                <a:alpha val="2745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de-DE" altLang="de-DE" dirty="0"/>
                <a:t>Energielieferverträge für Strom, Erdgas und Fernwärme</a:t>
              </a:r>
            </a:p>
          </p:txBody>
        </p:sp>
        <p:pic>
          <p:nvPicPr>
            <p:cNvPr id="1031" name="Picture 5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5914" y="581843"/>
              <a:ext cx="891590" cy="582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tatis.de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owernext.com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tatis.de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owernext.com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tatis.de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tatis.de/DE/Publikationen/Thematisch/ThematischeVeroeffentlichungen.htm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owernext.com/sites/default/files/download_center_files/20180801_PEGAS_Reference_Price_EGIX.pdf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emf"/><Relationship Id="rId4" Type="http://schemas.openxmlformats.org/officeDocument/2006/relationships/image" Target="../media/image23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x.de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estatis.de/" TargetMode="External"/><Relationship Id="rId4" Type="http://schemas.openxmlformats.org/officeDocument/2006/relationships/hyperlink" Target="http://www.powernext.com/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SAENA - Grundlagen Energiebeschaffung </a:t>
            </a:r>
            <a:endParaRPr lang="de-DE" altLang="de-DE" sz="1200" b="0" dirty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C414295-F196-4292-8C62-289F74FBE296}" type="slidenum">
              <a:rPr lang="de-DE" altLang="de-DE" sz="1200" b="0" smtClean="0"/>
              <a:pPr/>
              <a:t>1</a:t>
            </a:fld>
            <a:endParaRPr lang="de-DE" altLang="de-DE" sz="1200" b="0" dirty="0"/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08.10.2020</a:t>
            </a:r>
            <a:endParaRPr lang="de-DE" altLang="de-DE" sz="1200" b="0" dirty="0"/>
          </a:p>
        </p:txBody>
      </p:sp>
      <p:sp>
        <p:nvSpPr>
          <p:cNvPr id="14341" name="Rectangle 5"/>
          <p:cNvSpPr txBox="1">
            <a:spLocks noGrp="1" noChangeArrowheads="1"/>
          </p:cNvSpPr>
          <p:nvPr/>
        </p:nvSpPr>
        <p:spPr bwMode="auto">
          <a:xfrm>
            <a:off x="8101013" y="6237288"/>
            <a:ext cx="765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8CBB5ED0-6AA7-4327-BF96-B41CC1D2DB47}" type="slidenum">
              <a:rPr lang="de-DE" altLang="de-DE" sz="1200" b="0"/>
              <a:pPr algn="r">
                <a:spcBef>
                  <a:spcPct val="50000"/>
                </a:spcBef>
              </a:pPr>
              <a:t>1</a:t>
            </a:fld>
            <a:endParaRPr lang="de-DE" altLang="de-DE" sz="1200" b="0" dirty="0"/>
          </a:p>
        </p:txBody>
      </p:sp>
      <p:sp>
        <p:nvSpPr>
          <p:cNvPr id="14342" name="Text Box 4"/>
          <p:cNvSpPr txBox="1">
            <a:spLocks noChangeArrowheads="1"/>
          </p:cNvSpPr>
          <p:nvPr/>
        </p:nvSpPr>
        <p:spPr bwMode="auto">
          <a:xfrm>
            <a:off x="611560" y="2204864"/>
            <a:ext cx="8254628" cy="80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12813" eaLnBrk="0" hangingPunct="0"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ct val="45000"/>
              <a:buFont typeface="StarSymbol"/>
              <a:buNone/>
            </a:pPr>
            <a:r>
              <a:rPr lang="de-DE" altLang="de-DE" sz="2800" i="1" dirty="0">
                <a:solidFill>
                  <a:srgbClr val="000000"/>
                </a:solidFill>
              </a:rPr>
              <a:t>Energielieferverträge </a:t>
            </a:r>
            <a:br>
              <a:rPr lang="de-DE" altLang="de-DE" sz="2800" i="1" dirty="0">
                <a:solidFill>
                  <a:srgbClr val="000000"/>
                </a:solidFill>
              </a:rPr>
            </a:br>
            <a:r>
              <a:rPr lang="de-DE" altLang="de-DE" sz="2800" i="1" dirty="0">
                <a:solidFill>
                  <a:srgbClr val="000000"/>
                </a:solidFill>
              </a:rPr>
              <a:t>für Strom, Erdgas und Fernwärme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3E55A0FC-5B61-46F0-87B7-E7753EFB7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" y="1097289"/>
            <a:ext cx="7860934" cy="5181455"/>
          </a:xfrm>
          <a:prstGeom prst="rect">
            <a:avLst/>
          </a:prstGeom>
        </p:spPr>
      </p:pic>
      <p:sp>
        <p:nvSpPr>
          <p:cNvPr id="14338" name="Rectangle 4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SAENA - Grundlagen Energiebeschaffung </a:t>
            </a:r>
            <a:endParaRPr lang="de-DE" altLang="de-DE" sz="1200" b="0" dirty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C414295-F196-4292-8C62-289F74FBE296}" type="slidenum">
              <a:rPr lang="de-DE" altLang="de-DE" sz="1200" b="0" smtClean="0"/>
              <a:pPr/>
              <a:t>10</a:t>
            </a:fld>
            <a:endParaRPr lang="de-DE" altLang="de-DE" sz="1200" b="0" dirty="0"/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08.10.2020</a:t>
            </a:r>
            <a:endParaRPr lang="de-DE" altLang="de-DE" sz="1200" b="0" dirty="0"/>
          </a:p>
        </p:txBody>
      </p:sp>
      <p:sp>
        <p:nvSpPr>
          <p:cNvPr id="14341" name="Rectangle 5"/>
          <p:cNvSpPr txBox="1">
            <a:spLocks noGrp="1" noChangeArrowheads="1"/>
          </p:cNvSpPr>
          <p:nvPr/>
        </p:nvSpPr>
        <p:spPr bwMode="auto">
          <a:xfrm>
            <a:off x="8101013" y="6237288"/>
            <a:ext cx="765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8CBB5ED0-6AA7-4327-BF96-B41CC1D2DB47}" type="slidenum">
              <a:rPr lang="de-DE" altLang="de-DE" sz="1200" b="0"/>
              <a:pPr algn="r">
                <a:spcBef>
                  <a:spcPct val="50000"/>
                </a:spcBef>
              </a:pPr>
              <a:t>10</a:t>
            </a:fld>
            <a:endParaRPr lang="de-DE" altLang="de-DE" sz="1200" b="0" dirty="0"/>
          </a:p>
        </p:txBody>
      </p:sp>
      <p:sp>
        <p:nvSpPr>
          <p:cNvPr id="2" name="Rechteck 1"/>
          <p:cNvSpPr/>
          <p:nvPr/>
        </p:nvSpPr>
        <p:spPr bwMode="auto">
          <a:xfrm>
            <a:off x="7884368" y="2348880"/>
            <a:ext cx="599232" cy="26642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2267744" y="2636912"/>
            <a:ext cx="216024" cy="144016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Ellipse 13"/>
          <p:cNvSpPr/>
          <p:nvPr/>
        </p:nvSpPr>
        <p:spPr bwMode="auto">
          <a:xfrm>
            <a:off x="4896048" y="3446984"/>
            <a:ext cx="108000" cy="10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2051720" y="3095249"/>
            <a:ext cx="5904656" cy="457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52462" y="5983615"/>
            <a:ext cx="5616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0" dirty="0"/>
              <a:t>Quelle: https://www-genesis.destatis.de/genesis/online/logon</a:t>
            </a:r>
          </a:p>
        </p:txBody>
      </p:sp>
      <p:sp>
        <p:nvSpPr>
          <p:cNvPr id="6" name="Rechteck 5"/>
          <p:cNvSpPr/>
          <p:nvPr/>
        </p:nvSpPr>
        <p:spPr bwMode="auto">
          <a:xfrm>
            <a:off x="2066111" y="2991619"/>
            <a:ext cx="201633" cy="14399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6372200" y="5301208"/>
            <a:ext cx="2016224" cy="57606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7038280" y="5954870"/>
            <a:ext cx="1619719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2015 = 100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CBFF5FCC-A7D6-40D1-86D1-EF2F4B811818}"/>
              </a:ext>
            </a:extLst>
          </p:cNvPr>
          <p:cNvSpPr/>
          <p:nvPr/>
        </p:nvSpPr>
        <p:spPr bwMode="auto">
          <a:xfrm>
            <a:off x="6930280" y="6056452"/>
            <a:ext cx="108000" cy="10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7B3A14BB-EE24-4D5E-A5CF-47A2F4D7E164}"/>
              </a:ext>
            </a:extLst>
          </p:cNvPr>
          <p:cNvGrpSpPr/>
          <p:nvPr/>
        </p:nvGrpSpPr>
        <p:grpSpPr>
          <a:xfrm>
            <a:off x="1547664" y="1810554"/>
            <a:ext cx="6768000" cy="2772000"/>
            <a:chOff x="1547664" y="1810554"/>
            <a:chExt cx="6768000" cy="2772000"/>
          </a:xfrm>
        </p:grpSpPr>
        <p:sp>
          <p:nvSpPr>
            <p:cNvPr id="12" name="Textfeld 11"/>
            <p:cNvSpPr txBox="1"/>
            <p:nvPr/>
          </p:nvSpPr>
          <p:spPr>
            <a:xfrm>
              <a:off x="1547664" y="1810554"/>
              <a:ext cx="6768000" cy="2772000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txBody>
            <a:bodyPr vert="vert270" wrap="square" rtlCol="0" anchor="ctr">
              <a:spAutoFit/>
            </a:bodyPr>
            <a:lstStyle/>
            <a:p>
              <a:pPr algn="r"/>
              <a:r>
                <a:rPr lang="de-DE" sz="1600" dirty="0"/>
                <a:t>               Wärme: </a:t>
              </a:r>
            </a:p>
            <a:p>
              <a:pPr algn="r"/>
              <a:r>
                <a:rPr lang="de-DE" sz="1600" dirty="0"/>
                <a:t>               10 Jahre</a:t>
              </a:r>
            </a:p>
          </p:txBody>
        </p:sp>
        <p:cxnSp>
          <p:nvCxnSpPr>
            <p:cNvPr id="18" name="Gerade Verbindung mit Pfeil 17">
              <a:extLst>
                <a:ext uri="{FF2B5EF4-FFF2-40B4-BE49-F238E27FC236}">
                  <a16:creationId xmlns:a16="http://schemas.microsoft.com/office/drawing/2014/main" id="{3248C97A-5B68-4959-BE84-775339E4513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76811" y="1988840"/>
              <a:ext cx="6624000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C4B972E2-D4DA-4BDC-8497-96C79F938904}"/>
              </a:ext>
            </a:extLst>
          </p:cNvPr>
          <p:cNvGrpSpPr/>
          <p:nvPr/>
        </p:nvGrpSpPr>
        <p:grpSpPr>
          <a:xfrm>
            <a:off x="7524328" y="1727361"/>
            <a:ext cx="695350" cy="3028890"/>
            <a:chOff x="7524328" y="1727361"/>
            <a:chExt cx="695350" cy="3028890"/>
          </a:xfrm>
        </p:grpSpPr>
        <p:sp>
          <p:nvSpPr>
            <p:cNvPr id="4" name="Textfeld 3"/>
            <p:cNvSpPr txBox="1"/>
            <p:nvPr/>
          </p:nvSpPr>
          <p:spPr>
            <a:xfrm>
              <a:off x="7542570" y="1727361"/>
              <a:ext cx="677108" cy="3028890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txBody>
            <a:bodyPr vert="vert270" wrap="square" rtlCol="0" anchor="ctr">
              <a:spAutoFit/>
            </a:bodyPr>
            <a:lstStyle/>
            <a:p>
              <a:pPr algn="r"/>
              <a:r>
                <a:rPr lang="de-DE" sz="1600" dirty="0"/>
                <a:t>   Strom/Gas: </a:t>
              </a:r>
            </a:p>
            <a:p>
              <a:pPr algn="r"/>
              <a:r>
                <a:rPr lang="de-DE" sz="1600" dirty="0"/>
                <a:t>1-2 Jahre</a:t>
              </a:r>
            </a:p>
          </p:txBody>
        </p:sp>
        <p:cxnSp>
          <p:nvCxnSpPr>
            <p:cNvPr id="21" name="Gerade Verbindung mit Pfeil 20">
              <a:extLst>
                <a:ext uri="{FF2B5EF4-FFF2-40B4-BE49-F238E27FC236}">
                  <a16:creationId xmlns:a16="http://schemas.microsoft.com/office/drawing/2014/main" id="{DAF1664E-B585-4A39-B994-71C955F189F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524328" y="2852936"/>
              <a:ext cx="676483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4311BF"/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  <p:sp>
        <p:nvSpPr>
          <p:cNvPr id="7" name="Textfeld 13"/>
          <p:cNvSpPr txBox="1">
            <a:spLocks noChangeArrowheads="1"/>
          </p:cNvSpPr>
          <p:nvPr/>
        </p:nvSpPr>
        <p:spPr bwMode="auto">
          <a:xfrm>
            <a:off x="448267" y="4208882"/>
            <a:ext cx="2232248" cy="707886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de-DE" altLang="de-DE" dirty="0"/>
              <a:t>Preisänderung und Laufzeit</a:t>
            </a:r>
          </a:p>
        </p:txBody>
      </p:sp>
    </p:spTree>
    <p:extLst>
      <p:ext uri="{BB962C8B-B14F-4D97-AF65-F5344CB8AC3E}">
        <p14:creationId xmlns:p14="http://schemas.microsoft.com/office/powerpoint/2010/main" val="86031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SAENA - Grundlagen Energiebeschaffung </a:t>
            </a:r>
            <a:endParaRPr lang="de-DE" alt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16FDB-2520-4359-ABAB-6CED1C1291A8}" type="slidenum">
              <a:rPr lang="de-DE" altLang="de-DE" smtClean="0"/>
              <a:pPr>
                <a:defRPr/>
              </a:pPr>
              <a:t>11</a:t>
            </a:fld>
            <a:endParaRPr lang="de-DE" alt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08.10.2020</a:t>
            </a:r>
            <a:endParaRPr lang="de-DE" alt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483768" y="2132856"/>
            <a:ext cx="3617432" cy="954107"/>
          </a:xfrm>
          <a:prstGeom prst="rect">
            <a:avLst/>
          </a:prstGeom>
          <a:solidFill>
            <a:srgbClr val="058EFF">
              <a:alpha val="2745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</a:lvl1pPr>
          </a:lstStyle>
          <a:p>
            <a:pPr algn="ctr"/>
            <a:r>
              <a:rPr lang="de-DE" sz="2800" dirty="0"/>
              <a:t>Strom- und Gaslieferverträge</a:t>
            </a:r>
          </a:p>
        </p:txBody>
      </p:sp>
    </p:spTree>
    <p:extLst>
      <p:ext uri="{BB962C8B-B14F-4D97-AF65-F5344CB8AC3E}">
        <p14:creationId xmlns:p14="http://schemas.microsoft.com/office/powerpoint/2010/main" val="2231712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SAENA - Grundlagen Energiebeschaffung </a:t>
            </a:r>
            <a:endParaRPr lang="de-DE" altLang="de-DE" sz="1200" b="0" dirty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C414295-F196-4292-8C62-289F74FBE296}" type="slidenum">
              <a:rPr lang="de-DE" altLang="de-DE" sz="1200" b="0" smtClean="0"/>
              <a:pPr/>
              <a:t>12</a:t>
            </a:fld>
            <a:endParaRPr lang="de-DE" altLang="de-DE" sz="1200" b="0" dirty="0"/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08.10.2020</a:t>
            </a:r>
            <a:endParaRPr lang="de-DE" altLang="de-DE" sz="1200" b="0" dirty="0"/>
          </a:p>
        </p:txBody>
      </p:sp>
      <p:sp>
        <p:nvSpPr>
          <p:cNvPr id="14341" name="Rectangle 5"/>
          <p:cNvSpPr txBox="1">
            <a:spLocks noGrp="1" noChangeArrowheads="1"/>
          </p:cNvSpPr>
          <p:nvPr/>
        </p:nvSpPr>
        <p:spPr bwMode="auto">
          <a:xfrm>
            <a:off x="8101013" y="6237288"/>
            <a:ext cx="765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8CBB5ED0-6AA7-4327-BF96-B41CC1D2DB47}" type="slidenum">
              <a:rPr lang="de-DE" altLang="de-DE" sz="1200" b="0"/>
              <a:pPr algn="r">
                <a:spcBef>
                  <a:spcPct val="50000"/>
                </a:spcBef>
              </a:pPr>
              <a:t>12</a:t>
            </a:fld>
            <a:endParaRPr lang="de-DE" altLang="de-DE" sz="1200" b="0" dirty="0"/>
          </a:p>
        </p:txBody>
      </p:sp>
      <p:sp>
        <p:nvSpPr>
          <p:cNvPr id="8" name="Textfeld 13"/>
          <p:cNvSpPr txBox="1">
            <a:spLocks noChangeArrowheads="1"/>
          </p:cNvSpPr>
          <p:nvPr/>
        </p:nvSpPr>
        <p:spPr bwMode="auto">
          <a:xfrm>
            <a:off x="323528" y="980728"/>
            <a:ext cx="8542660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de-DE" altLang="de-DE" sz="2200" dirty="0"/>
              <a:t>Gesetzliche Grundlagen – Strom und Erdgas</a:t>
            </a:r>
          </a:p>
          <a:p>
            <a:pPr marL="0" indent="0" eaLnBrk="1" fontAlgn="t" hangingPunct="1">
              <a:tabLst/>
            </a:pPr>
            <a:r>
              <a:rPr lang="de-DE" b="0" dirty="0"/>
              <a:t>Marktliberalisierung seit 1998; Kontrolle durch Bundeskartellamt (BKartA) und Bundesnetzagentur (BNetzA) </a:t>
            </a:r>
            <a:endParaRPr lang="de-DE" altLang="de-DE" sz="2200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351430"/>
              </p:ext>
            </p:extLst>
          </p:nvPr>
        </p:nvGraphicFramePr>
        <p:xfrm>
          <a:off x="473036" y="2253416"/>
          <a:ext cx="8243643" cy="3921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88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5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Gesetz/Verordnung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Inhalte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00">
                <a:tc>
                  <a:txBody>
                    <a:bodyPr/>
                    <a:lstStyle/>
                    <a:p>
                      <a:r>
                        <a:rPr lang="de-DE" sz="1700" baseline="0" dirty="0"/>
                        <a:t>Energiewirtschaftsgesetz </a:t>
                      </a:r>
                    </a:p>
                    <a:p>
                      <a:r>
                        <a:rPr lang="de-DE" sz="1700" baseline="0" dirty="0"/>
                        <a:t>EnWG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700" dirty="0"/>
                        <a:t>Umsetzung EU-Recht für Gas/Strom, Regu-lierung, Entflechtung, Genehmigung, Netzzu-gang/Netzentgelte, </a:t>
                      </a:r>
                      <a:r>
                        <a:rPr lang="de-DE" sz="1700" baseline="0" dirty="0"/>
                        <a:t>Wegenutzung, Anschluss-pflicht, Grundversorgungspflicht/Ersatzversor-gung, Stromkennzeichnung, Grundlage für weitere Verordnungen  </a:t>
                      </a:r>
                      <a:r>
                        <a:rPr lang="de-DE" sz="17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200">
                <a:tc>
                  <a:txBody>
                    <a:bodyPr/>
                    <a:lstStyle/>
                    <a:p>
                      <a:r>
                        <a:rPr lang="de-DE" sz="1700" dirty="0"/>
                        <a:t>Grundversorgungsverordnungen </a:t>
                      </a:r>
                      <a:r>
                        <a:rPr lang="de-DE" sz="1700" baseline="0" dirty="0"/>
                        <a:t>StromGVV, GasGVV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700" dirty="0"/>
                        <a:t>Allgemeine Bedingungen für Haushaltskunden und</a:t>
                      </a:r>
                      <a:r>
                        <a:rPr lang="de-DE" sz="1700" baseline="0" dirty="0"/>
                        <a:t> Letztverbraucher: Vertragsgegenstand, aus-schließliche Bedarfsdeckung, Mitteilungspflich-ten, Messung/Ablesung, Zutrittsrecht, Abrech-nung, Abschlags- und Vorauszahlungen, Gestal-tung von Rechnungen, Berechnungsfehler, Un-terbrechung der Versorgung/Kündigung    </a:t>
                      </a:r>
                      <a:r>
                        <a:rPr lang="de-DE" sz="17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7349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SAENA - Grundlagen Energiebeschaffung </a:t>
            </a:r>
            <a:endParaRPr lang="de-DE" altLang="de-DE" sz="1200" b="0" dirty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C414295-F196-4292-8C62-289F74FBE296}" type="slidenum">
              <a:rPr lang="de-DE" altLang="de-DE" sz="1200" b="0" smtClean="0"/>
              <a:pPr/>
              <a:t>13</a:t>
            </a:fld>
            <a:endParaRPr lang="de-DE" altLang="de-DE" sz="1200" b="0" dirty="0"/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08.10.2020</a:t>
            </a:r>
            <a:endParaRPr lang="de-DE" altLang="de-DE" sz="1200" b="0" dirty="0"/>
          </a:p>
        </p:txBody>
      </p:sp>
      <p:sp>
        <p:nvSpPr>
          <p:cNvPr id="14341" name="Rectangle 5"/>
          <p:cNvSpPr txBox="1">
            <a:spLocks noGrp="1" noChangeArrowheads="1"/>
          </p:cNvSpPr>
          <p:nvPr/>
        </p:nvSpPr>
        <p:spPr bwMode="auto">
          <a:xfrm>
            <a:off x="8101013" y="6237288"/>
            <a:ext cx="765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8CBB5ED0-6AA7-4327-BF96-B41CC1D2DB47}" type="slidenum">
              <a:rPr lang="de-DE" altLang="de-DE" sz="1200" b="0"/>
              <a:pPr algn="r">
                <a:spcBef>
                  <a:spcPct val="50000"/>
                </a:spcBef>
              </a:pPr>
              <a:t>13</a:t>
            </a:fld>
            <a:endParaRPr lang="de-DE" altLang="de-DE" sz="1200" b="0" dirty="0"/>
          </a:p>
        </p:txBody>
      </p:sp>
      <p:sp>
        <p:nvSpPr>
          <p:cNvPr id="8" name="Textfeld 13"/>
          <p:cNvSpPr txBox="1">
            <a:spLocks noChangeArrowheads="1"/>
          </p:cNvSpPr>
          <p:nvPr/>
        </p:nvSpPr>
        <p:spPr bwMode="auto">
          <a:xfrm>
            <a:off x="323528" y="980728"/>
            <a:ext cx="85426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de-DE" altLang="de-DE" sz="2200" dirty="0"/>
              <a:t>Gesetzliche Grundlagen – Strom und Erdgas </a:t>
            </a:r>
            <a:r>
              <a:rPr lang="de-DE" altLang="de-DE" sz="2200" b="0" dirty="0"/>
              <a:t>(2)</a:t>
            </a:r>
            <a:endParaRPr lang="de-DE" altLang="de-DE" sz="2200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779981"/>
              </p:ext>
            </p:extLst>
          </p:nvPr>
        </p:nvGraphicFramePr>
        <p:xfrm>
          <a:off x="473036" y="1556792"/>
          <a:ext cx="8243643" cy="4622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88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5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Gesetz/Verordnung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Inhalte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00">
                <a:tc>
                  <a:txBody>
                    <a:bodyPr/>
                    <a:lstStyle/>
                    <a:p>
                      <a:r>
                        <a:rPr lang="de-DE" sz="1700" dirty="0"/>
                        <a:t>Anschlussverordnungen</a:t>
                      </a:r>
                    </a:p>
                    <a:p>
                      <a:r>
                        <a:rPr lang="de-DE" sz="1700" dirty="0"/>
                        <a:t>NAV (Strom), NDAV (Gas)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Allgemeine Bedingungen Netzanschluss: Netz-anschlusskosten, Baukostenzuschuss, Grund-stücksnutzung,</a:t>
                      </a:r>
                      <a:r>
                        <a:rPr lang="de-DE" sz="17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Haftung bei Störungen, Messein-richtungen/Zählerplätze </a:t>
                      </a:r>
                      <a:endParaRPr lang="de-DE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de-DE" sz="1700" dirty="0"/>
                        <a:t>Netzzugangsverordnungen</a:t>
                      </a:r>
                    </a:p>
                    <a:p>
                      <a:r>
                        <a:rPr lang="de-DE" sz="1700" dirty="0"/>
                        <a:t>StromNZV, GasNZV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Bedingungen für Einspeisungen in das und für Entnahme aus dem Netz (Zählpunkte, Lastgang, Lastprofil, Regelenergie, Bilanzkreise)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de-DE" sz="1700" dirty="0"/>
                        <a:t>Netzentgeltverordnungen</a:t>
                      </a:r>
                    </a:p>
                    <a:p>
                      <a:r>
                        <a:rPr lang="de-DE" sz="1700" dirty="0"/>
                        <a:t>StromNEV, GasNEV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Festlegung der Methode zur Bestimmung der Entgelte für den Zugang zu den Netzen (inkl.</a:t>
                      </a:r>
                      <a:r>
                        <a:rPr lang="de-DE" sz="17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dezentrale Einspeisung)</a:t>
                      </a:r>
                      <a:endParaRPr lang="de-DE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de-DE" sz="1700" dirty="0"/>
                        <a:t>Konzessionsabgabenverordnung</a:t>
                      </a:r>
                    </a:p>
                    <a:p>
                      <a:r>
                        <a:rPr lang="de-DE" sz="1700" dirty="0"/>
                        <a:t>KAV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Entgelte für die Einräumung des Rechts zur Be-nutzung öffentlicher Verkehrswege für die Ver-legung und den Betrieb von Leitungen, die der unmittelbaren Versorgung von Letztverbrau-chern im Gemeindegebiet dienen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1226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SAENA - Grundlagen Energiebeschaffung </a:t>
            </a:r>
            <a:endParaRPr lang="de-DE" altLang="de-DE" sz="1200" b="0" dirty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C414295-F196-4292-8C62-289F74FBE296}" type="slidenum">
              <a:rPr lang="de-DE" altLang="de-DE" sz="1200" b="0" smtClean="0"/>
              <a:pPr/>
              <a:t>14</a:t>
            </a:fld>
            <a:endParaRPr lang="de-DE" altLang="de-DE" sz="1200" b="0" dirty="0"/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08.10.2020</a:t>
            </a:r>
            <a:endParaRPr lang="de-DE" altLang="de-DE" sz="1200" b="0" dirty="0"/>
          </a:p>
        </p:txBody>
      </p:sp>
      <p:sp>
        <p:nvSpPr>
          <p:cNvPr id="14341" name="Rectangle 5"/>
          <p:cNvSpPr txBox="1">
            <a:spLocks noGrp="1" noChangeArrowheads="1"/>
          </p:cNvSpPr>
          <p:nvPr/>
        </p:nvSpPr>
        <p:spPr bwMode="auto">
          <a:xfrm>
            <a:off x="8101013" y="6237288"/>
            <a:ext cx="765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8CBB5ED0-6AA7-4327-BF96-B41CC1D2DB47}" type="slidenum">
              <a:rPr lang="de-DE" altLang="de-DE" sz="1200" b="0"/>
              <a:pPr algn="r">
                <a:spcBef>
                  <a:spcPct val="50000"/>
                </a:spcBef>
              </a:pPr>
              <a:t>14</a:t>
            </a:fld>
            <a:endParaRPr lang="de-DE" altLang="de-DE" sz="1200" b="0" dirty="0"/>
          </a:p>
        </p:txBody>
      </p:sp>
      <p:sp>
        <p:nvSpPr>
          <p:cNvPr id="8" name="Textfeld 13"/>
          <p:cNvSpPr txBox="1">
            <a:spLocks noChangeArrowheads="1"/>
          </p:cNvSpPr>
          <p:nvPr/>
        </p:nvSpPr>
        <p:spPr bwMode="auto">
          <a:xfrm>
            <a:off x="323528" y="980728"/>
            <a:ext cx="85426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de-DE" altLang="de-DE" sz="2200" dirty="0"/>
              <a:t>Besonderheiten bei der Versorgung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532283"/>
              </p:ext>
            </p:extLst>
          </p:nvPr>
        </p:nvGraphicFramePr>
        <p:xfrm>
          <a:off x="473036" y="1556792"/>
          <a:ext cx="8203420" cy="1940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03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Strom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00">
                <a:tc>
                  <a:txBody>
                    <a:bodyPr/>
                    <a:lstStyle/>
                    <a:p>
                      <a:r>
                        <a:rPr lang="de-DE" sz="1700" dirty="0">
                          <a:solidFill>
                            <a:schemeClr val="tx1"/>
                          </a:solidFill>
                        </a:rPr>
                        <a:t>Spannungsebenen</a:t>
                      </a:r>
                      <a:r>
                        <a:rPr lang="de-DE" sz="1700" dirty="0"/>
                        <a:t>: Niederspannung (230/400 V), Mittelspannung (6-36 kV), Hochspannung (bis 110 kV),</a:t>
                      </a:r>
                      <a:r>
                        <a:rPr lang="de-DE" sz="1700" baseline="0" dirty="0"/>
                        <a:t> Höchstspannung (220/380 kV); Frequenz 50 Hz</a:t>
                      </a:r>
                      <a:endParaRPr lang="de-DE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dirty="0"/>
                        <a:t>Erzeugung und Verbrauch zeitgleich: wenn Leistungsmessung, dann meist viertel-stündlich;</a:t>
                      </a:r>
                      <a:r>
                        <a:rPr lang="de-DE" sz="1700" baseline="0" dirty="0"/>
                        <a:t> Hoch- und Niedertarifzeiten; Wirk- und Blindarbeit  </a:t>
                      </a:r>
                      <a:endParaRPr lang="de-DE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dirty="0"/>
                        <a:t>Speicher</a:t>
                      </a:r>
                      <a:r>
                        <a:rPr lang="de-DE" sz="1700" baseline="0" dirty="0"/>
                        <a:t> bisher nur vereinzelt (3 … 5 MW; Wind + Sonne: 70.000 MW)</a:t>
                      </a:r>
                      <a:endParaRPr lang="de-DE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418397"/>
              </p:ext>
            </p:extLst>
          </p:nvPr>
        </p:nvGraphicFramePr>
        <p:xfrm>
          <a:off x="467544" y="3717032"/>
          <a:ext cx="8208912" cy="2199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Gas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00">
                <a:tc>
                  <a:txBody>
                    <a:bodyPr/>
                    <a:lstStyle/>
                    <a:p>
                      <a:r>
                        <a:rPr lang="de-DE" sz="1700" dirty="0">
                          <a:solidFill>
                            <a:schemeClr val="tx1"/>
                          </a:solidFill>
                        </a:rPr>
                        <a:t>Druckebenen</a:t>
                      </a:r>
                      <a:r>
                        <a:rPr lang="de-DE" sz="1700" dirty="0"/>
                        <a:t>: Niederdruck (bis 0,1 bar), Mitteldruck (0,1 bis 1 bar), Hochdruck (über 1 bar)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dirty="0"/>
                        <a:t>Unterschiedlicher Energieinhalt (Naturprodukt): hochkalorisches H-Gas (Herkunft: Norwegen, Russland;</a:t>
                      </a:r>
                      <a:r>
                        <a:rPr lang="de-DE" sz="1700" baseline="0" dirty="0"/>
                        <a:t> </a:t>
                      </a:r>
                      <a:r>
                        <a:rPr lang="de-DE" sz="1700" dirty="0"/>
                        <a:t>10-11 kWh/m³); niederkalorisches</a:t>
                      </a:r>
                      <a:r>
                        <a:rPr lang="de-DE" sz="1700" baseline="0" dirty="0"/>
                        <a:t> N-Gas (Herkunft: Nieder-lande, Niedersachsen; 8,2-8,9 kWh/m³)</a:t>
                      </a:r>
                      <a:endParaRPr lang="de-DE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de-DE" sz="1700" dirty="0"/>
                        <a:t>Speicherkapazität Deutschland: 20 Mrd. m³</a:t>
                      </a:r>
                      <a:r>
                        <a:rPr lang="de-DE" sz="1700" baseline="0" dirty="0"/>
                        <a:t> (20% des Jahresbedarfs); Netzpuffer</a:t>
                      </a:r>
                      <a:r>
                        <a:rPr lang="de-DE" sz="17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1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 dirty="0"/>
              <a:t>SAENA - Grundlagen Energiebeschaffung 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C414295-F196-4292-8C62-289F74FBE296}" type="slidenum">
              <a:rPr lang="de-DE" altLang="de-DE" sz="1200" b="0" smtClean="0"/>
              <a:pPr/>
              <a:t>15</a:t>
            </a:fld>
            <a:endParaRPr lang="de-DE" altLang="de-DE" sz="1200" b="0" dirty="0"/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08.10.2020</a:t>
            </a:r>
            <a:endParaRPr lang="de-DE" altLang="de-DE" sz="1200" b="0" dirty="0"/>
          </a:p>
        </p:txBody>
      </p:sp>
      <p:sp>
        <p:nvSpPr>
          <p:cNvPr id="14341" name="Rectangle 5"/>
          <p:cNvSpPr txBox="1">
            <a:spLocks noGrp="1" noChangeArrowheads="1"/>
          </p:cNvSpPr>
          <p:nvPr/>
        </p:nvSpPr>
        <p:spPr bwMode="auto">
          <a:xfrm>
            <a:off x="8101013" y="6237288"/>
            <a:ext cx="765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8CBB5ED0-6AA7-4327-BF96-B41CC1D2DB47}" type="slidenum">
              <a:rPr lang="de-DE" altLang="de-DE" sz="1200" b="0"/>
              <a:pPr algn="r">
                <a:spcBef>
                  <a:spcPct val="50000"/>
                </a:spcBef>
              </a:pPr>
              <a:t>15</a:t>
            </a:fld>
            <a:endParaRPr lang="de-DE" altLang="de-DE" sz="1200" b="0" dirty="0"/>
          </a:p>
        </p:txBody>
      </p:sp>
      <p:sp>
        <p:nvSpPr>
          <p:cNvPr id="8" name="Textfeld 13"/>
          <p:cNvSpPr txBox="1">
            <a:spLocks noChangeArrowheads="1"/>
          </p:cNvSpPr>
          <p:nvPr/>
        </p:nvSpPr>
        <p:spPr bwMode="auto">
          <a:xfrm>
            <a:off x="323528" y="980728"/>
            <a:ext cx="8542660" cy="481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de-DE" altLang="de-DE" sz="2200" dirty="0"/>
              <a:t>Preisbestandteile und Kosten – Strom, Gas</a:t>
            </a:r>
          </a:p>
          <a:p>
            <a:pPr marL="0" indent="0" eaLnBrk="1" hangingPunct="1">
              <a:spcAft>
                <a:spcPts val="0"/>
              </a:spcAft>
            </a:pPr>
            <a:r>
              <a:rPr lang="de-DE" altLang="de-DE" dirty="0">
                <a:solidFill>
                  <a:srgbClr val="0000FF"/>
                </a:solidFill>
              </a:rPr>
              <a:t>„früher“</a:t>
            </a:r>
          </a:p>
          <a:p>
            <a:pPr marL="3944938" indent="-3944938" eaLnBrk="1" hangingPunct="1">
              <a:spcAft>
                <a:spcPts val="0"/>
              </a:spcAft>
              <a:tabLst>
                <a:tab pos="3944938" algn="l"/>
              </a:tabLst>
            </a:pPr>
            <a:r>
              <a:rPr lang="de-DE" altLang="de-D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r>
              <a:rPr lang="de-DE" altLang="de-DE" b="0" dirty="0"/>
              <a:t> Arbeitspreis (inkl. Konz.abgabe)	Entgelt für den Verbrauch (Cent/kWh)</a:t>
            </a:r>
          </a:p>
          <a:p>
            <a:pPr marL="3944938" indent="-3944938" eaLnBrk="1" hangingPunct="1">
              <a:spcAft>
                <a:spcPts val="0"/>
              </a:spcAft>
              <a:tabLst>
                <a:tab pos="3944938" algn="l"/>
              </a:tabLst>
            </a:pPr>
            <a:r>
              <a:rPr lang="de-DE" altLang="de-D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r>
              <a:rPr lang="de-DE" altLang="de-DE" b="0" dirty="0"/>
              <a:t> Grundpreis oder Leistungspreis	Entgelt für die Vorhaltung der Leistung (€/a oder €/kW)</a:t>
            </a:r>
          </a:p>
          <a:p>
            <a:pPr marL="3944938" indent="-3944938" eaLnBrk="1" hangingPunct="1">
              <a:spcAft>
                <a:spcPts val="0"/>
              </a:spcAft>
              <a:tabLst>
                <a:tab pos="3944938" algn="l"/>
              </a:tabLst>
            </a:pPr>
            <a:r>
              <a:rPr lang="de-DE" altLang="de-D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r>
              <a:rPr lang="de-DE" altLang="de-DE" b="0" dirty="0"/>
              <a:t> Messpreis 	Entgelt für Messung/Abrechnung (€/a oder €/Monat)</a:t>
            </a:r>
          </a:p>
          <a:p>
            <a:pPr marL="3944938" indent="-3944938" eaLnBrk="1" hangingPunct="1">
              <a:spcAft>
                <a:spcPts val="0"/>
              </a:spcAft>
              <a:tabLst>
                <a:tab pos="3944938" algn="l"/>
              </a:tabLst>
            </a:pPr>
            <a:r>
              <a:rPr lang="de-DE" altLang="de-D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r>
              <a:rPr lang="de-DE" altLang="de-DE" b="0" dirty="0"/>
              <a:t> Steuern	Umsatzsteuer, Energiesteuer (€) </a:t>
            </a:r>
          </a:p>
          <a:p>
            <a:pPr marL="0" indent="0" eaLnBrk="1" hangingPunct="1">
              <a:spcAft>
                <a:spcPts val="0"/>
              </a:spcAft>
              <a:tabLst>
                <a:tab pos="3944938" algn="l"/>
              </a:tabLst>
            </a:pPr>
            <a:endParaRPr lang="de-DE" altLang="de-DE" dirty="0">
              <a:solidFill>
                <a:srgbClr val="0000FF"/>
              </a:solidFill>
            </a:endParaRPr>
          </a:p>
          <a:p>
            <a:pPr marL="0" indent="0" eaLnBrk="1" hangingPunct="1">
              <a:spcAft>
                <a:spcPts val="0"/>
              </a:spcAft>
              <a:tabLst>
                <a:tab pos="3944938" algn="l"/>
              </a:tabLst>
            </a:pPr>
            <a:r>
              <a:rPr lang="de-DE" altLang="de-DE" dirty="0">
                <a:solidFill>
                  <a:srgbClr val="0000FF"/>
                </a:solidFill>
              </a:rPr>
              <a:t>„heute“</a:t>
            </a:r>
          </a:p>
          <a:p>
            <a:pPr marL="3944938" indent="-3944938" eaLnBrk="1" hangingPunct="1">
              <a:spcAft>
                <a:spcPts val="0"/>
              </a:spcAft>
              <a:tabLst>
                <a:tab pos="3944938" algn="l"/>
              </a:tabLst>
            </a:pPr>
            <a:r>
              <a:rPr lang="de-DE" altLang="de-D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r>
              <a:rPr lang="de-DE" altLang="de-DE" b="0" dirty="0"/>
              <a:t> Arbeitspreis Verbrauch, </a:t>
            </a:r>
            <a:r>
              <a:rPr lang="de-DE" altLang="de-D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 </a:t>
            </a:r>
            <a:r>
              <a:rPr lang="de-DE" altLang="de-DE" b="0" dirty="0"/>
              <a:t>Arbeitspreis Netz</a:t>
            </a:r>
          </a:p>
          <a:p>
            <a:pPr marL="3944938" indent="-3944938" eaLnBrk="1" hangingPunct="1">
              <a:spcAft>
                <a:spcPts val="0"/>
              </a:spcAft>
              <a:tabLst>
                <a:tab pos="3944938" algn="l"/>
              </a:tabLst>
            </a:pPr>
            <a:r>
              <a:rPr lang="de-DE" altLang="de-D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r>
              <a:rPr lang="de-DE" altLang="de-D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de-DE" altLang="de-DE" b="0" dirty="0"/>
              <a:t>Grundpreis Verbrauch, </a:t>
            </a:r>
            <a:r>
              <a:rPr lang="de-DE" altLang="de-D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 </a:t>
            </a:r>
            <a:r>
              <a:rPr lang="de-DE" altLang="de-DE" b="0" dirty="0"/>
              <a:t>Grundpreis Netz</a:t>
            </a:r>
          </a:p>
          <a:p>
            <a:pPr marL="3944938" indent="-3944938" eaLnBrk="1" hangingPunct="1">
              <a:spcAft>
                <a:spcPts val="0"/>
              </a:spcAft>
              <a:tabLst>
                <a:tab pos="3944938" algn="l"/>
              </a:tabLst>
            </a:pPr>
            <a:r>
              <a:rPr lang="de-DE" altLang="de-DE" b="0" dirty="0"/>
              <a:t>Weitere Netzentgelte (</a:t>
            </a:r>
            <a:r>
              <a:rPr lang="de-DE" altLang="de-D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 </a:t>
            </a:r>
            <a:r>
              <a:rPr lang="de-DE" altLang="de-DE" b="0" dirty="0"/>
              <a:t>Messung, </a:t>
            </a:r>
            <a:r>
              <a:rPr lang="de-DE" altLang="de-D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 </a:t>
            </a:r>
            <a:r>
              <a:rPr lang="de-DE" altLang="de-DE" b="0" dirty="0"/>
              <a:t>Abrechnung, </a:t>
            </a:r>
            <a:r>
              <a:rPr lang="de-DE" altLang="de-D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</a:t>
            </a:r>
            <a:r>
              <a:rPr lang="de-DE" altLang="de-D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de-DE" altLang="de-DE" b="0" dirty="0"/>
              <a:t>Messstellenbetrieb)</a:t>
            </a:r>
          </a:p>
          <a:p>
            <a:pPr marL="3944938" indent="-3944938" eaLnBrk="1" hangingPunct="1">
              <a:spcAft>
                <a:spcPts val="0"/>
              </a:spcAft>
              <a:tabLst>
                <a:tab pos="3944938" algn="l"/>
              </a:tabLst>
            </a:pPr>
            <a:r>
              <a:rPr lang="de-DE" altLang="de-D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</a:t>
            </a:r>
            <a:r>
              <a:rPr lang="de-DE" altLang="de-D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de-DE" altLang="de-DE" b="0" dirty="0"/>
              <a:t>Energiesteuern (Strom, Gas, Umsatz), </a:t>
            </a:r>
            <a:r>
              <a:rPr lang="de-DE" altLang="de-D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 </a:t>
            </a:r>
            <a:r>
              <a:rPr lang="de-DE" altLang="de-DE" b="0" dirty="0"/>
              <a:t>Konzessionsabgabe</a:t>
            </a:r>
          </a:p>
          <a:p>
            <a:pPr marL="3944938" indent="-3944938" eaLnBrk="1" hangingPunct="1">
              <a:spcAft>
                <a:spcPts val="0"/>
              </a:spcAft>
              <a:tabLst>
                <a:tab pos="3944938" algn="l"/>
              </a:tabLst>
            </a:pPr>
            <a:r>
              <a:rPr lang="de-DE" altLang="de-DE" b="0" dirty="0"/>
              <a:t>Umlagen: </a:t>
            </a:r>
            <a:r>
              <a:rPr lang="de-DE" altLang="de-D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</a:t>
            </a:r>
            <a:r>
              <a:rPr lang="de-DE" altLang="de-D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de-DE" altLang="de-DE" b="0" dirty="0"/>
              <a:t>KWKG, </a:t>
            </a:r>
            <a:r>
              <a:rPr lang="de-DE" altLang="de-D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11 </a:t>
            </a:r>
            <a:r>
              <a:rPr lang="de-DE" altLang="de-DE" b="0" dirty="0"/>
              <a:t>EEG u.a.      </a:t>
            </a:r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395536" y="3789040"/>
            <a:ext cx="8280920" cy="0"/>
          </a:xfrm>
          <a:prstGeom prst="line">
            <a:avLst/>
          </a:prstGeom>
          <a:noFill/>
          <a:ln w="9525" cap="flat" cmpd="sng" algn="ctr">
            <a:solidFill>
              <a:srgbClr val="4311B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979AA511-CE90-4E2D-8084-75B80808F61D}"/>
              </a:ext>
            </a:extLst>
          </p:cNvPr>
          <p:cNvSpPr txBox="1"/>
          <p:nvPr/>
        </p:nvSpPr>
        <p:spPr>
          <a:xfrm>
            <a:off x="5076354" y="5350866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Ab 2021: CO2-Preis</a:t>
            </a:r>
          </a:p>
        </p:txBody>
      </p:sp>
    </p:spTree>
    <p:extLst>
      <p:ext uri="{BB962C8B-B14F-4D97-AF65-F5344CB8AC3E}">
        <p14:creationId xmlns:p14="http://schemas.microsoft.com/office/powerpoint/2010/main" val="246594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SAENA - Grundlagen Energiebeschaffung </a:t>
            </a:r>
            <a:endParaRPr lang="de-DE" altLang="de-DE" sz="1200" b="0" dirty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C414295-F196-4292-8C62-289F74FBE296}" type="slidenum">
              <a:rPr lang="de-DE" altLang="de-DE" sz="1200" b="0" smtClean="0"/>
              <a:pPr/>
              <a:t>16</a:t>
            </a:fld>
            <a:endParaRPr lang="de-DE" altLang="de-DE" sz="1200" b="0" dirty="0"/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08.10.2020</a:t>
            </a:r>
            <a:endParaRPr lang="de-DE" altLang="de-DE" sz="1200" b="0" dirty="0"/>
          </a:p>
        </p:txBody>
      </p:sp>
      <p:sp>
        <p:nvSpPr>
          <p:cNvPr id="14341" name="Rectangle 5"/>
          <p:cNvSpPr txBox="1">
            <a:spLocks noGrp="1" noChangeArrowheads="1"/>
          </p:cNvSpPr>
          <p:nvPr/>
        </p:nvSpPr>
        <p:spPr bwMode="auto">
          <a:xfrm>
            <a:off x="8101013" y="6237288"/>
            <a:ext cx="765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8CBB5ED0-6AA7-4327-BF96-B41CC1D2DB47}" type="slidenum">
              <a:rPr lang="de-DE" altLang="de-DE" sz="1200" b="0"/>
              <a:pPr algn="r">
                <a:spcBef>
                  <a:spcPct val="50000"/>
                </a:spcBef>
              </a:pPr>
              <a:t>16</a:t>
            </a:fld>
            <a:endParaRPr lang="de-DE" altLang="de-DE" sz="1200" b="0" dirty="0"/>
          </a:p>
        </p:txBody>
      </p:sp>
      <p:sp>
        <p:nvSpPr>
          <p:cNvPr id="8" name="Textfeld 13"/>
          <p:cNvSpPr txBox="1">
            <a:spLocks noChangeArrowheads="1"/>
          </p:cNvSpPr>
          <p:nvPr/>
        </p:nvSpPr>
        <p:spPr bwMode="auto">
          <a:xfrm>
            <a:off x="323528" y="980728"/>
            <a:ext cx="85426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de-DE" altLang="de-DE" sz="2200" dirty="0"/>
              <a:t>Preisbestandteile und Kosten – Beispiel Strom</a:t>
            </a:r>
          </a:p>
        </p:txBody>
      </p:sp>
      <p:grpSp>
        <p:nvGrpSpPr>
          <p:cNvPr id="22" name="Gruppieren 21"/>
          <p:cNvGrpSpPr/>
          <p:nvPr/>
        </p:nvGrpSpPr>
        <p:grpSpPr>
          <a:xfrm>
            <a:off x="323528" y="1412776"/>
            <a:ext cx="8614705" cy="1656184"/>
            <a:chOff x="323528" y="1412776"/>
            <a:chExt cx="8614705" cy="1656184"/>
          </a:xfrm>
        </p:grpSpPr>
        <p:sp>
          <p:nvSpPr>
            <p:cNvPr id="31" name="Textfeld 13"/>
            <p:cNvSpPr txBox="1">
              <a:spLocks noChangeArrowheads="1"/>
            </p:cNvSpPr>
            <p:nvPr/>
          </p:nvSpPr>
          <p:spPr bwMode="auto">
            <a:xfrm>
              <a:off x="323528" y="1822099"/>
              <a:ext cx="183407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76213" indent="-176213" defTabSz="912813" eaLnBrk="0" hangingPunct="0">
                <a:tabLst>
                  <a:tab pos="176213" algn="l"/>
                </a:tabLst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1363" indent="-284163" defTabSz="912813" eaLnBrk="0" hangingPunct="0">
                <a:tabLst>
                  <a:tab pos="176213" algn="l"/>
                </a:tabLst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tabLst>
                  <a:tab pos="176213" algn="l"/>
                </a:tabLst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tabLst>
                  <a:tab pos="176213" algn="l"/>
                </a:tabLst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tabLst>
                  <a:tab pos="176213" algn="l"/>
                </a:tabLst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</a:tabLst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</a:tabLst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</a:tabLst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6213" algn="l"/>
                </a:tabLst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indent="0" eaLnBrk="1" hangingPunct="1">
                <a:spcAft>
                  <a:spcPts val="600"/>
                </a:spcAft>
              </a:pPr>
              <a:r>
                <a:rPr lang="de-DE" altLang="de-DE" sz="2200" dirty="0"/>
                <a:t>„früher“</a:t>
              </a:r>
            </a:p>
          </p:txBody>
        </p:sp>
        <p:sp>
          <p:nvSpPr>
            <p:cNvPr id="21" name="Pfeil nach rechts 20"/>
            <p:cNvSpPr/>
            <p:nvPr/>
          </p:nvSpPr>
          <p:spPr bwMode="auto">
            <a:xfrm>
              <a:off x="1547664" y="1897332"/>
              <a:ext cx="720080" cy="280422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048" name="Picture 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1412776"/>
              <a:ext cx="6670489" cy="165618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7750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feld 13"/>
          <p:cNvSpPr txBox="1">
            <a:spLocks noChangeArrowheads="1"/>
          </p:cNvSpPr>
          <p:nvPr/>
        </p:nvSpPr>
        <p:spPr bwMode="auto">
          <a:xfrm>
            <a:off x="392336" y="3505393"/>
            <a:ext cx="18340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de-DE" altLang="de-DE" sz="2200" dirty="0"/>
              <a:t>„heute“ </a:t>
            </a:r>
          </a:p>
        </p:txBody>
      </p:sp>
      <p:sp>
        <p:nvSpPr>
          <p:cNvPr id="14338" name="Rectangle 4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SAENA - Grundlagen Energiebeschaffung </a:t>
            </a:r>
            <a:endParaRPr lang="de-DE" altLang="de-DE" sz="1200" b="0" dirty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C414295-F196-4292-8C62-289F74FBE296}" type="slidenum">
              <a:rPr lang="de-DE" altLang="de-DE" sz="1200" b="0" smtClean="0"/>
              <a:pPr/>
              <a:t>17</a:t>
            </a:fld>
            <a:endParaRPr lang="de-DE" altLang="de-DE" sz="1200" b="0" dirty="0"/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08.10.2020</a:t>
            </a:r>
            <a:endParaRPr lang="de-DE" altLang="de-DE" sz="1200" b="0" dirty="0"/>
          </a:p>
        </p:txBody>
      </p:sp>
      <p:sp>
        <p:nvSpPr>
          <p:cNvPr id="14341" name="Rectangle 5"/>
          <p:cNvSpPr txBox="1">
            <a:spLocks noGrp="1" noChangeArrowheads="1"/>
          </p:cNvSpPr>
          <p:nvPr/>
        </p:nvSpPr>
        <p:spPr bwMode="auto">
          <a:xfrm>
            <a:off x="8101013" y="6237288"/>
            <a:ext cx="765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8CBB5ED0-6AA7-4327-BF96-B41CC1D2DB47}" type="slidenum">
              <a:rPr lang="de-DE" altLang="de-DE" sz="1200" b="0"/>
              <a:pPr algn="r">
                <a:spcBef>
                  <a:spcPct val="50000"/>
                </a:spcBef>
              </a:pPr>
              <a:t>17</a:t>
            </a:fld>
            <a:endParaRPr lang="de-DE" altLang="de-DE" sz="1200" b="0" dirty="0"/>
          </a:p>
        </p:txBody>
      </p:sp>
      <p:sp>
        <p:nvSpPr>
          <p:cNvPr id="8" name="Textfeld 13"/>
          <p:cNvSpPr txBox="1">
            <a:spLocks noChangeArrowheads="1"/>
          </p:cNvSpPr>
          <p:nvPr/>
        </p:nvSpPr>
        <p:spPr bwMode="auto">
          <a:xfrm>
            <a:off x="323528" y="980728"/>
            <a:ext cx="85426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de-DE" altLang="de-DE" sz="2200" dirty="0"/>
              <a:t>Preisbestandteile und Kosten – Beispiel Strom</a:t>
            </a:r>
          </a:p>
        </p:txBody>
      </p:sp>
      <p:sp>
        <p:nvSpPr>
          <p:cNvPr id="30" name="Pfeil nach rechts 29"/>
          <p:cNvSpPr/>
          <p:nvPr/>
        </p:nvSpPr>
        <p:spPr bwMode="auto">
          <a:xfrm>
            <a:off x="1547664" y="3580626"/>
            <a:ext cx="720080" cy="28042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20889"/>
            <a:ext cx="6690890" cy="352839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750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SAENA - Grundlagen Energiebeschaffung </a:t>
            </a:r>
            <a:endParaRPr lang="de-DE" altLang="de-DE" sz="1200" b="0" dirty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C414295-F196-4292-8C62-289F74FBE296}" type="slidenum">
              <a:rPr lang="de-DE" altLang="de-DE" sz="1200" b="0" smtClean="0"/>
              <a:pPr/>
              <a:t>18</a:t>
            </a:fld>
            <a:endParaRPr lang="de-DE" altLang="de-DE" sz="1200" b="0" dirty="0"/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08.10.2020</a:t>
            </a:r>
            <a:endParaRPr lang="de-DE" altLang="de-DE" sz="1200" b="0" dirty="0"/>
          </a:p>
        </p:txBody>
      </p:sp>
      <p:sp>
        <p:nvSpPr>
          <p:cNvPr id="14341" name="Rectangle 5"/>
          <p:cNvSpPr txBox="1">
            <a:spLocks noGrp="1" noChangeArrowheads="1"/>
          </p:cNvSpPr>
          <p:nvPr/>
        </p:nvSpPr>
        <p:spPr bwMode="auto">
          <a:xfrm>
            <a:off x="8101013" y="6237288"/>
            <a:ext cx="765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8CBB5ED0-6AA7-4327-BF96-B41CC1D2DB47}" type="slidenum">
              <a:rPr lang="de-DE" altLang="de-DE" sz="1200" b="0"/>
              <a:pPr algn="r">
                <a:spcBef>
                  <a:spcPct val="50000"/>
                </a:spcBef>
              </a:pPr>
              <a:t>18</a:t>
            </a:fld>
            <a:endParaRPr lang="de-DE" altLang="de-DE" sz="1200" b="0" dirty="0"/>
          </a:p>
        </p:txBody>
      </p:sp>
      <p:sp>
        <p:nvSpPr>
          <p:cNvPr id="8" name="Textfeld 13"/>
          <p:cNvSpPr txBox="1">
            <a:spLocks noChangeArrowheads="1"/>
          </p:cNvSpPr>
          <p:nvPr/>
        </p:nvSpPr>
        <p:spPr bwMode="auto">
          <a:xfrm>
            <a:off x="323528" y="980728"/>
            <a:ext cx="85426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de-DE" altLang="de-DE" sz="2200" dirty="0"/>
              <a:t>Preisbestandteile und Kosten – Beispiel Gas</a:t>
            </a:r>
          </a:p>
        </p:txBody>
      </p:sp>
      <p:sp>
        <p:nvSpPr>
          <p:cNvPr id="3" name="Ellipse 2"/>
          <p:cNvSpPr/>
          <p:nvPr/>
        </p:nvSpPr>
        <p:spPr bwMode="auto">
          <a:xfrm>
            <a:off x="5311165" y="1700808"/>
            <a:ext cx="845011" cy="648072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Textfeld 13"/>
          <p:cNvSpPr txBox="1">
            <a:spLocks noChangeArrowheads="1"/>
          </p:cNvSpPr>
          <p:nvPr/>
        </p:nvSpPr>
        <p:spPr bwMode="auto">
          <a:xfrm>
            <a:off x="323528" y="1822099"/>
            <a:ext cx="183407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de-DE" altLang="de-DE" sz="2200" dirty="0"/>
              <a:t>„früher“</a:t>
            </a:r>
          </a:p>
        </p:txBody>
      </p:sp>
      <p:sp>
        <p:nvSpPr>
          <p:cNvPr id="21" name="Pfeil nach rechts 20"/>
          <p:cNvSpPr/>
          <p:nvPr/>
        </p:nvSpPr>
        <p:spPr bwMode="auto">
          <a:xfrm>
            <a:off x="1547664" y="1897332"/>
            <a:ext cx="504056" cy="28042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2089891" y="1369219"/>
            <a:ext cx="6442549" cy="2491829"/>
            <a:chOff x="2089891" y="1369219"/>
            <a:chExt cx="6442549" cy="2491829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9891" y="1369219"/>
              <a:ext cx="6442549" cy="2491829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Ellipse 3"/>
            <p:cNvSpPr/>
            <p:nvPr/>
          </p:nvSpPr>
          <p:spPr bwMode="auto">
            <a:xfrm>
              <a:off x="5148064" y="1652966"/>
              <a:ext cx="936000" cy="648000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" name="Ellipse 22"/>
            <p:cNvSpPr/>
            <p:nvPr/>
          </p:nvSpPr>
          <p:spPr bwMode="auto">
            <a:xfrm>
              <a:off x="5436200" y="3141008"/>
              <a:ext cx="936000" cy="360000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" name="Ellipse 16"/>
            <p:cNvSpPr/>
            <p:nvPr/>
          </p:nvSpPr>
          <p:spPr bwMode="auto">
            <a:xfrm>
              <a:off x="2267848" y="3140968"/>
              <a:ext cx="936000" cy="360000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5738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feld 13"/>
          <p:cNvSpPr txBox="1">
            <a:spLocks noChangeArrowheads="1"/>
          </p:cNvSpPr>
          <p:nvPr/>
        </p:nvSpPr>
        <p:spPr bwMode="auto">
          <a:xfrm>
            <a:off x="392336" y="3505393"/>
            <a:ext cx="18340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de-DE" altLang="de-DE" sz="2200" dirty="0"/>
              <a:t>„heute“ </a:t>
            </a:r>
          </a:p>
        </p:txBody>
      </p:sp>
      <p:sp>
        <p:nvSpPr>
          <p:cNvPr id="14338" name="Rectangle 4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SAENA - Grundlagen Energiebeschaffung </a:t>
            </a:r>
            <a:endParaRPr lang="de-DE" altLang="de-DE" sz="1200" b="0" dirty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C414295-F196-4292-8C62-289F74FBE296}" type="slidenum">
              <a:rPr lang="de-DE" altLang="de-DE" sz="1200" b="0" smtClean="0"/>
              <a:pPr/>
              <a:t>19</a:t>
            </a:fld>
            <a:endParaRPr lang="de-DE" altLang="de-DE" sz="1200" b="0" dirty="0"/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08.10.2020</a:t>
            </a:r>
            <a:endParaRPr lang="de-DE" altLang="de-DE" sz="1200" b="0" dirty="0"/>
          </a:p>
        </p:txBody>
      </p:sp>
      <p:sp>
        <p:nvSpPr>
          <p:cNvPr id="14341" name="Rectangle 5"/>
          <p:cNvSpPr txBox="1">
            <a:spLocks noGrp="1" noChangeArrowheads="1"/>
          </p:cNvSpPr>
          <p:nvPr/>
        </p:nvSpPr>
        <p:spPr bwMode="auto">
          <a:xfrm>
            <a:off x="8101013" y="6237288"/>
            <a:ext cx="765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8CBB5ED0-6AA7-4327-BF96-B41CC1D2DB47}" type="slidenum">
              <a:rPr lang="de-DE" altLang="de-DE" sz="1200" b="0"/>
              <a:pPr algn="r">
                <a:spcBef>
                  <a:spcPct val="50000"/>
                </a:spcBef>
              </a:pPr>
              <a:t>19</a:t>
            </a:fld>
            <a:endParaRPr lang="de-DE" altLang="de-DE" sz="1200" b="0" dirty="0"/>
          </a:p>
        </p:txBody>
      </p:sp>
      <p:sp>
        <p:nvSpPr>
          <p:cNvPr id="8" name="Textfeld 13"/>
          <p:cNvSpPr txBox="1">
            <a:spLocks noChangeArrowheads="1"/>
          </p:cNvSpPr>
          <p:nvPr/>
        </p:nvSpPr>
        <p:spPr bwMode="auto">
          <a:xfrm>
            <a:off x="323528" y="980728"/>
            <a:ext cx="85426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de-DE" altLang="de-DE" sz="2200" dirty="0"/>
              <a:t>Preisbestandteile und Kosten – Beispiel Gas</a:t>
            </a:r>
          </a:p>
        </p:txBody>
      </p:sp>
      <p:sp>
        <p:nvSpPr>
          <p:cNvPr id="30" name="Pfeil nach rechts 29"/>
          <p:cNvSpPr/>
          <p:nvPr/>
        </p:nvSpPr>
        <p:spPr bwMode="auto">
          <a:xfrm>
            <a:off x="1547664" y="3580626"/>
            <a:ext cx="504056" cy="28042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Ellipse 2"/>
          <p:cNvSpPr/>
          <p:nvPr/>
        </p:nvSpPr>
        <p:spPr bwMode="auto">
          <a:xfrm>
            <a:off x="5311165" y="1700808"/>
            <a:ext cx="845011" cy="648072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1979712" y="1420366"/>
            <a:ext cx="7056975" cy="4717107"/>
            <a:chOff x="2051720" y="1455834"/>
            <a:chExt cx="7056975" cy="4717107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2051720" y="1455834"/>
              <a:ext cx="7056975" cy="4717107"/>
              <a:chOff x="2051720" y="1455834"/>
              <a:chExt cx="7056975" cy="4717107"/>
            </a:xfrm>
          </p:grpSpPr>
          <p:grpSp>
            <p:nvGrpSpPr>
              <p:cNvPr id="6" name="Gruppieren 5"/>
              <p:cNvGrpSpPr/>
              <p:nvPr/>
            </p:nvGrpSpPr>
            <p:grpSpPr>
              <a:xfrm>
                <a:off x="2051720" y="1455834"/>
                <a:ext cx="7056975" cy="4717107"/>
                <a:chOff x="2009691" y="1503821"/>
                <a:chExt cx="7056975" cy="4717107"/>
              </a:xfrm>
            </p:grpSpPr>
            <p:pic>
              <p:nvPicPr>
                <p:cNvPr id="3078" name="Picture 6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81699" y="1503821"/>
                  <a:ext cx="6984967" cy="4717107"/>
                </a:xfrm>
                <a:prstGeom prst="rect">
                  <a:avLst/>
                </a:prstGeom>
                <a:noFill/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sp>
              <p:nvSpPr>
                <p:cNvPr id="19" name="Ellipse 18"/>
                <p:cNvSpPr/>
                <p:nvPr/>
              </p:nvSpPr>
              <p:spPr bwMode="auto">
                <a:xfrm>
                  <a:off x="2051824" y="1988880"/>
                  <a:ext cx="936000" cy="36000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" name="Ellipse 21"/>
                <p:cNvSpPr/>
                <p:nvPr/>
              </p:nvSpPr>
              <p:spPr bwMode="auto">
                <a:xfrm>
                  <a:off x="2034957" y="2259894"/>
                  <a:ext cx="936000" cy="36000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" name="Ellipse 23"/>
                <p:cNvSpPr/>
                <p:nvPr/>
              </p:nvSpPr>
              <p:spPr bwMode="auto">
                <a:xfrm>
                  <a:off x="2044377" y="2568584"/>
                  <a:ext cx="936000" cy="36000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" name="Ellipse 24"/>
                <p:cNvSpPr/>
                <p:nvPr/>
              </p:nvSpPr>
              <p:spPr bwMode="auto">
                <a:xfrm>
                  <a:off x="2051720" y="4174789"/>
                  <a:ext cx="936000" cy="36000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6" name="Ellipse 25"/>
                <p:cNvSpPr/>
                <p:nvPr/>
              </p:nvSpPr>
              <p:spPr bwMode="auto">
                <a:xfrm>
                  <a:off x="2044377" y="4439762"/>
                  <a:ext cx="936000" cy="36000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7" name="Ellipse 26"/>
                <p:cNvSpPr/>
                <p:nvPr/>
              </p:nvSpPr>
              <p:spPr bwMode="auto">
                <a:xfrm>
                  <a:off x="2044377" y="4710712"/>
                  <a:ext cx="936000" cy="36000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8" name="Ellipse 27"/>
                <p:cNvSpPr/>
                <p:nvPr/>
              </p:nvSpPr>
              <p:spPr bwMode="auto">
                <a:xfrm>
                  <a:off x="2044377" y="4993515"/>
                  <a:ext cx="936000" cy="36000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9" name="Ellipse 28"/>
                <p:cNvSpPr/>
                <p:nvPr/>
              </p:nvSpPr>
              <p:spPr bwMode="auto">
                <a:xfrm>
                  <a:off x="2055169" y="5260842"/>
                  <a:ext cx="936000" cy="36000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3" name="Ellipse 32"/>
                <p:cNvSpPr/>
                <p:nvPr/>
              </p:nvSpPr>
              <p:spPr bwMode="auto">
                <a:xfrm>
                  <a:off x="2009691" y="5528169"/>
                  <a:ext cx="1382409" cy="36000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7" name="Rechteck 6"/>
              <p:cNvSpPr/>
              <p:nvPr/>
            </p:nvSpPr>
            <p:spPr bwMode="auto">
              <a:xfrm>
                <a:off x="5436096" y="2044473"/>
                <a:ext cx="719976" cy="288000"/>
              </a:xfrm>
              <a:prstGeom prst="rect">
                <a:avLst/>
              </a:prstGeom>
              <a:noFill/>
              <a:ln w="2857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Rechteck 33"/>
              <p:cNvSpPr/>
              <p:nvPr/>
            </p:nvSpPr>
            <p:spPr bwMode="auto">
              <a:xfrm>
                <a:off x="5435243" y="2589420"/>
                <a:ext cx="719976" cy="288000"/>
              </a:xfrm>
              <a:prstGeom prst="rect">
                <a:avLst/>
              </a:prstGeom>
              <a:noFill/>
              <a:ln w="2857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Rechteck 34"/>
              <p:cNvSpPr/>
              <p:nvPr/>
            </p:nvSpPr>
            <p:spPr bwMode="auto">
              <a:xfrm>
                <a:off x="5437856" y="4204713"/>
                <a:ext cx="719976" cy="288000"/>
              </a:xfrm>
              <a:prstGeom prst="rect">
                <a:avLst/>
              </a:prstGeom>
              <a:noFill/>
              <a:ln w="2857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36" name="Rechteck 35"/>
              <p:cNvSpPr/>
              <p:nvPr/>
            </p:nvSpPr>
            <p:spPr bwMode="auto">
              <a:xfrm>
                <a:off x="5435243" y="5613018"/>
                <a:ext cx="719976" cy="288000"/>
              </a:xfrm>
              <a:prstGeom prst="rect">
                <a:avLst/>
              </a:prstGeom>
              <a:noFill/>
              <a:ln w="2857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7" name="Rechteck 36"/>
            <p:cNvSpPr/>
            <p:nvPr/>
          </p:nvSpPr>
          <p:spPr bwMode="auto">
            <a:xfrm>
              <a:off x="6228288" y="2276872"/>
              <a:ext cx="719976" cy="288000"/>
            </a:xfrm>
            <a:prstGeom prst="rect">
              <a:avLst/>
            </a:prstGeom>
            <a:noFill/>
            <a:ln w="28575" cap="flat" cmpd="sng" algn="ctr">
              <a:solidFill>
                <a:srgbClr val="FF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8" name="Rechteck 37"/>
            <p:cNvSpPr/>
            <p:nvPr/>
          </p:nvSpPr>
          <p:spPr bwMode="auto">
            <a:xfrm>
              <a:off x="6242938" y="5318094"/>
              <a:ext cx="719976" cy="288000"/>
            </a:xfrm>
            <a:prstGeom prst="rect">
              <a:avLst/>
            </a:prstGeom>
            <a:noFill/>
            <a:ln w="28575" cap="flat" cmpd="sng" algn="ctr">
              <a:solidFill>
                <a:srgbClr val="FF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9" name="Rechteck 38"/>
            <p:cNvSpPr/>
            <p:nvPr/>
          </p:nvSpPr>
          <p:spPr bwMode="auto">
            <a:xfrm>
              <a:off x="6242938" y="5038561"/>
              <a:ext cx="719976" cy="288000"/>
            </a:xfrm>
            <a:prstGeom prst="rect">
              <a:avLst/>
            </a:prstGeom>
            <a:noFill/>
            <a:ln w="28575" cap="flat" cmpd="sng" algn="ctr">
              <a:solidFill>
                <a:srgbClr val="FF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0" name="Rechteck 39"/>
            <p:cNvSpPr/>
            <p:nvPr/>
          </p:nvSpPr>
          <p:spPr bwMode="auto">
            <a:xfrm>
              <a:off x="6228288" y="4768893"/>
              <a:ext cx="719976" cy="288000"/>
            </a:xfrm>
            <a:prstGeom prst="rect">
              <a:avLst/>
            </a:prstGeom>
            <a:noFill/>
            <a:ln w="28575" cap="flat" cmpd="sng" algn="ctr">
              <a:solidFill>
                <a:srgbClr val="FF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1" name="Rechteck 40"/>
            <p:cNvSpPr/>
            <p:nvPr/>
          </p:nvSpPr>
          <p:spPr bwMode="auto">
            <a:xfrm>
              <a:off x="6231248" y="4466062"/>
              <a:ext cx="719976" cy="288000"/>
            </a:xfrm>
            <a:prstGeom prst="rect">
              <a:avLst/>
            </a:prstGeom>
            <a:noFill/>
            <a:ln w="28575" cap="flat" cmpd="sng" algn="ctr">
              <a:solidFill>
                <a:srgbClr val="FF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3563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SAENA - Grundlagen Energiebeschaffung </a:t>
            </a:r>
            <a:endParaRPr lang="de-DE" altLang="de-DE" sz="1200" b="0" dirty="0"/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9F6B51F-7018-4559-BE0F-E0670D0481E6}" type="slidenum">
              <a:rPr lang="de-DE" altLang="de-DE" sz="1200" b="0" smtClean="0"/>
              <a:pPr/>
              <a:t>2</a:t>
            </a:fld>
            <a:endParaRPr lang="de-DE" altLang="de-DE" sz="1200" b="0" dirty="0"/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08.10.2020</a:t>
            </a:r>
            <a:endParaRPr lang="de-DE" altLang="de-DE" sz="1200" b="0" dirty="0"/>
          </a:p>
        </p:txBody>
      </p:sp>
      <p:sp>
        <p:nvSpPr>
          <p:cNvPr id="15365" name="Rectangle 5"/>
          <p:cNvSpPr txBox="1">
            <a:spLocks noGrp="1" noChangeArrowheads="1"/>
          </p:cNvSpPr>
          <p:nvPr/>
        </p:nvSpPr>
        <p:spPr bwMode="auto">
          <a:xfrm>
            <a:off x="8101013" y="6237288"/>
            <a:ext cx="765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37F62FBE-A725-4DE9-99C2-92A250F9D809}" type="slidenum">
              <a:rPr lang="de-DE" altLang="de-DE" sz="1200" b="0"/>
              <a:pPr algn="r">
                <a:spcBef>
                  <a:spcPct val="50000"/>
                </a:spcBef>
              </a:pPr>
              <a:t>2</a:t>
            </a:fld>
            <a:endParaRPr lang="de-DE" altLang="de-DE" sz="1200" b="0" dirty="0"/>
          </a:p>
        </p:txBody>
      </p:sp>
      <p:sp>
        <p:nvSpPr>
          <p:cNvPr id="15366" name="Textfeld 13"/>
          <p:cNvSpPr txBox="1">
            <a:spLocks noChangeArrowheads="1"/>
          </p:cNvSpPr>
          <p:nvPr/>
        </p:nvSpPr>
        <p:spPr bwMode="auto">
          <a:xfrm>
            <a:off x="395535" y="1836107"/>
            <a:ext cx="8280000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Char char="•"/>
            </a:pPr>
            <a:r>
              <a:rPr lang="de-DE" altLang="de-DE" sz="1800" b="0" dirty="0"/>
              <a:t>gegründet 1990; Sitz: Berlin; 5 Mitarbeiter</a:t>
            </a:r>
          </a:p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de-DE" altLang="de-DE" sz="1800" b="0" dirty="0"/>
              <a:t>Hauptkunden: Kommunen, Wohnungsunternehmen, im Einzelfall auch Zusammenarbeit mit Stadtwerken; Referenzen von Wismar bis Ma-rienberg</a:t>
            </a:r>
          </a:p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de-DE" altLang="de-DE" sz="1800" b="0" dirty="0"/>
              <a:t>Arbeitsschwerpunkte: </a:t>
            </a:r>
          </a:p>
          <a:p>
            <a:pPr lvl="1" eaLnBrk="1" hangingPunct="1">
              <a:buSzPct val="50000"/>
              <a:buFont typeface="Wingdings" pitchFamily="2" charset="2"/>
              <a:buChar char="¡"/>
            </a:pPr>
            <a:r>
              <a:rPr lang="de-DE" altLang="de-DE" sz="1800" dirty="0">
                <a:solidFill>
                  <a:srgbClr val="0000FF"/>
                </a:solidFill>
              </a:rPr>
              <a:t>Energie-Spar-Partnerschaften mit / Energiemanagement für Kommunen  </a:t>
            </a:r>
            <a:br>
              <a:rPr lang="de-DE" altLang="de-DE" sz="1800" dirty="0">
                <a:solidFill>
                  <a:srgbClr val="4311BF"/>
                </a:solidFill>
              </a:rPr>
            </a:br>
            <a:r>
              <a:rPr lang="de-DE" altLang="de-DE" sz="1800" b="0" dirty="0"/>
              <a:t>zur Senkung des Energieverbrauchs und der Energiekosten in kommunalen Liegenschaften; u.a. kontinuierliche energetische Betreuung von rund 200 Gebäuden; </a:t>
            </a:r>
            <a:r>
              <a:rPr lang="de-DE" altLang="de-DE" sz="1800" dirty="0">
                <a:solidFill>
                  <a:srgbClr val="0000FF"/>
                </a:solidFill>
              </a:rPr>
              <a:t>Energiesparmodelle</a:t>
            </a:r>
            <a:r>
              <a:rPr lang="de-DE" altLang="de-DE" sz="1800" b="0" dirty="0">
                <a:solidFill>
                  <a:srgbClr val="0000FF"/>
                </a:solidFill>
              </a:rPr>
              <a:t> </a:t>
            </a:r>
            <a:r>
              <a:rPr lang="de-DE" altLang="de-DE" sz="1800" b="0" dirty="0"/>
              <a:t>in Sachsen (Hoyerswerda, Niesky, Klipphausen, Gröditz)</a:t>
            </a:r>
            <a:endParaRPr lang="de-DE" altLang="de-DE" sz="1800" dirty="0">
              <a:solidFill>
                <a:srgbClr val="4311BF"/>
              </a:solidFill>
            </a:endParaRPr>
          </a:p>
          <a:p>
            <a:pPr lvl="1" eaLnBrk="1" hangingPunct="1">
              <a:buSzPct val="50000"/>
              <a:buFont typeface="Wingdings" pitchFamily="2" charset="2"/>
              <a:buChar char="¡"/>
            </a:pPr>
            <a:r>
              <a:rPr lang="de-DE" altLang="de-DE" sz="1800" dirty="0">
                <a:solidFill>
                  <a:srgbClr val="0000FF"/>
                </a:solidFill>
              </a:rPr>
              <a:t>Energielieferverträge: </a:t>
            </a:r>
            <a:r>
              <a:rPr lang="de-DE" altLang="de-DE" sz="1800" b="0" dirty="0"/>
              <a:t>Wärme, Strom, Erdgas – Analyse, Bewertung, Verhandlung, Ausschreibung, Preis- und Kostenvergleiche, Kalkulation von Wärmepreisen </a:t>
            </a:r>
          </a:p>
          <a:p>
            <a:pPr lvl="1" eaLnBrk="1" hangingPunct="1">
              <a:buSzPct val="50000"/>
              <a:buFont typeface="Wingdings" pitchFamily="2" charset="2"/>
              <a:buChar char="¡"/>
            </a:pPr>
            <a:r>
              <a:rPr lang="de-DE" altLang="de-DE" sz="1800" dirty="0">
                <a:solidFill>
                  <a:srgbClr val="0000FF"/>
                </a:solidFill>
              </a:rPr>
              <a:t>Energie- und Klimaschutzkonzepte </a:t>
            </a:r>
            <a:r>
              <a:rPr lang="de-DE" altLang="de-DE" sz="1800" b="0" dirty="0"/>
              <a:t>(auch Quartierskonzepte)</a:t>
            </a:r>
            <a:endParaRPr lang="de-DE" altLang="de-DE" sz="1800" b="0" dirty="0">
              <a:solidFill>
                <a:srgbClr val="0000FF"/>
              </a:solidFill>
            </a:endParaRPr>
          </a:p>
        </p:txBody>
      </p:sp>
      <p:sp>
        <p:nvSpPr>
          <p:cNvPr id="15367" name="Textfeld 13"/>
          <p:cNvSpPr txBox="1">
            <a:spLocks noChangeArrowheads="1"/>
          </p:cNvSpPr>
          <p:nvPr/>
        </p:nvSpPr>
        <p:spPr bwMode="auto">
          <a:xfrm>
            <a:off x="395536" y="908720"/>
            <a:ext cx="8280000" cy="861774"/>
          </a:xfrm>
          <a:prstGeom prst="rect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de-DE" sz="2200" dirty="0"/>
              <a:t>Büro für </a:t>
            </a:r>
            <a:r>
              <a:rPr lang="de-DE" altLang="de-DE" sz="2800" dirty="0">
                <a:solidFill>
                  <a:srgbClr val="0000FF"/>
                </a:solidFill>
              </a:rPr>
              <a:t>W</a:t>
            </a:r>
            <a:r>
              <a:rPr lang="de-DE" altLang="de-DE" sz="2200" dirty="0"/>
              <a:t>irtschaftliche </a:t>
            </a:r>
            <a:r>
              <a:rPr lang="de-DE" altLang="de-DE" sz="2800" dirty="0">
                <a:solidFill>
                  <a:srgbClr val="0000FF"/>
                </a:solidFill>
              </a:rPr>
              <a:t>E</a:t>
            </a:r>
            <a:r>
              <a:rPr lang="de-DE" altLang="de-DE" sz="2200" dirty="0"/>
              <a:t>nergie-</a:t>
            </a:r>
            <a:r>
              <a:rPr lang="de-DE" altLang="de-DE" sz="2800" dirty="0">
                <a:solidFill>
                  <a:srgbClr val="0000FF"/>
                </a:solidFill>
              </a:rPr>
              <a:t>N</a:t>
            </a:r>
            <a:r>
              <a:rPr lang="de-DE" altLang="de-DE" sz="2200" dirty="0"/>
              <a:t>utzung</a:t>
            </a:r>
          </a:p>
          <a:p>
            <a:pPr eaLnBrk="1" hangingPunct="1"/>
            <a:r>
              <a:rPr lang="de-DE" altLang="de-DE" sz="2200" dirty="0"/>
              <a:t>= W.E.N. Consulting GmbH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SAENA - Grundlagen Energiebeschaffung </a:t>
            </a:r>
            <a:endParaRPr lang="de-DE" altLang="de-DE" sz="1200" b="0" dirty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C414295-F196-4292-8C62-289F74FBE296}" type="slidenum">
              <a:rPr lang="de-DE" altLang="de-DE" sz="1200" b="0" smtClean="0"/>
              <a:pPr/>
              <a:t>20</a:t>
            </a:fld>
            <a:endParaRPr lang="de-DE" altLang="de-DE" sz="1200" b="0" dirty="0"/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08.10.2020</a:t>
            </a:r>
            <a:endParaRPr lang="de-DE" altLang="de-DE" sz="1200" b="0" dirty="0"/>
          </a:p>
        </p:txBody>
      </p:sp>
      <p:sp>
        <p:nvSpPr>
          <p:cNvPr id="14341" name="Rectangle 5"/>
          <p:cNvSpPr txBox="1">
            <a:spLocks noGrp="1" noChangeArrowheads="1"/>
          </p:cNvSpPr>
          <p:nvPr/>
        </p:nvSpPr>
        <p:spPr bwMode="auto">
          <a:xfrm>
            <a:off x="8101013" y="6237288"/>
            <a:ext cx="765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8CBB5ED0-6AA7-4327-BF96-B41CC1D2DB47}" type="slidenum">
              <a:rPr lang="de-DE" altLang="de-DE" sz="1200" b="0"/>
              <a:pPr algn="r">
                <a:spcBef>
                  <a:spcPct val="50000"/>
                </a:spcBef>
              </a:pPr>
              <a:t>20</a:t>
            </a:fld>
            <a:endParaRPr lang="de-DE" altLang="de-DE" sz="1200" b="0" dirty="0"/>
          </a:p>
        </p:txBody>
      </p:sp>
      <p:sp>
        <p:nvSpPr>
          <p:cNvPr id="8" name="Textfeld 13"/>
          <p:cNvSpPr txBox="1">
            <a:spLocks noChangeArrowheads="1"/>
          </p:cNvSpPr>
          <p:nvPr/>
        </p:nvSpPr>
        <p:spPr bwMode="auto">
          <a:xfrm>
            <a:off x="323528" y="980728"/>
            <a:ext cx="85426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de-DE" altLang="de-DE" sz="2200" dirty="0"/>
              <a:t>Preisbestandteile Strom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CE9CD8B-5BEF-4FDF-A9CD-A2EC61711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03" y="1556791"/>
            <a:ext cx="4181869" cy="443153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345EF29-4F73-40BA-930A-695A50C01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8575" y="1563290"/>
            <a:ext cx="6101600" cy="442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6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AE85E50-E3E2-4F15-97FA-24A0F26B9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40768"/>
            <a:ext cx="3829050" cy="3096344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SAENA - Grundlagen Energiebeschaffung </a:t>
            </a:r>
            <a:endParaRPr lang="de-DE" alt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16FDB-2520-4359-ABAB-6CED1C1291A8}" type="slidenum">
              <a:rPr lang="de-DE" altLang="de-DE" smtClean="0"/>
              <a:pPr>
                <a:defRPr/>
              </a:pPr>
              <a:t>21</a:t>
            </a:fld>
            <a:endParaRPr lang="de-DE" alt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08.10.2020</a:t>
            </a:r>
            <a:endParaRPr lang="de-DE" altLang="de-DE" dirty="0"/>
          </a:p>
        </p:txBody>
      </p:sp>
      <p:sp>
        <p:nvSpPr>
          <p:cNvPr id="7" name="Textfeld 13"/>
          <p:cNvSpPr txBox="1">
            <a:spLocks noChangeArrowheads="1"/>
          </p:cNvSpPr>
          <p:nvPr/>
        </p:nvSpPr>
        <p:spPr bwMode="auto">
          <a:xfrm>
            <a:off x="323528" y="980728"/>
            <a:ext cx="8542660" cy="503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de-DE" altLang="de-DE" sz="2200" dirty="0"/>
              <a:t>Gestaltungsrahmen für Stromlieferverträge</a:t>
            </a:r>
          </a:p>
          <a:p>
            <a:pPr marL="0" indent="0" eaLnBrk="1" hangingPunct="1">
              <a:spcAft>
                <a:spcPts val="600"/>
              </a:spcAft>
            </a:pPr>
            <a:endParaRPr lang="de-DE" altLang="de-DE" sz="2200" dirty="0"/>
          </a:p>
          <a:p>
            <a:pPr marL="0" indent="0" eaLnBrk="1" hangingPunct="1">
              <a:spcAft>
                <a:spcPts val="600"/>
              </a:spcAft>
            </a:pPr>
            <a:endParaRPr lang="de-DE" altLang="de-DE" sz="2200" dirty="0"/>
          </a:p>
          <a:p>
            <a:pPr marL="0" indent="0" eaLnBrk="1" hangingPunct="1">
              <a:spcAft>
                <a:spcPts val="600"/>
              </a:spcAft>
            </a:pPr>
            <a:endParaRPr lang="de-DE" altLang="de-DE" sz="2200" dirty="0"/>
          </a:p>
          <a:p>
            <a:pPr marL="0" indent="0" eaLnBrk="1" hangingPunct="1">
              <a:spcAft>
                <a:spcPts val="600"/>
              </a:spcAft>
            </a:pPr>
            <a:endParaRPr lang="de-DE" altLang="de-DE" sz="2200" dirty="0"/>
          </a:p>
          <a:p>
            <a:pPr marL="0" indent="0" eaLnBrk="1" hangingPunct="1">
              <a:spcAft>
                <a:spcPts val="600"/>
              </a:spcAft>
            </a:pPr>
            <a:endParaRPr lang="de-DE" altLang="de-DE" sz="2200" dirty="0"/>
          </a:p>
          <a:p>
            <a:pPr marL="0" indent="0" eaLnBrk="1" hangingPunct="1">
              <a:spcAft>
                <a:spcPts val="600"/>
              </a:spcAft>
            </a:pPr>
            <a:endParaRPr lang="de-DE" altLang="de-DE" sz="2200" dirty="0"/>
          </a:p>
          <a:p>
            <a:pPr marL="0" indent="0" eaLnBrk="1" hangingPunct="1">
              <a:spcAft>
                <a:spcPts val="600"/>
              </a:spcAft>
            </a:pPr>
            <a:endParaRPr lang="de-DE" altLang="de-DE" sz="2200" dirty="0"/>
          </a:p>
          <a:p>
            <a:pPr marL="0" indent="0" eaLnBrk="1" hangingPunct="1">
              <a:spcBef>
                <a:spcPts val="600"/>
              </a:spcBef>
              <a:spcAft>
                <a:spcPts val="0"/>
              </a:spcAft>
            </a:pPr>
            <a:r>
              <a:rPr lang="de-DE" altLang="de-DE" dirty="0"/>
              <a:t>Laufzeit </a:t>
            </a:r>
            <a:r>
              <a:rPr lang="de-DE" altLang="de-DE" b="0" dirty="0"/>
              <a:t>(meist 1 bis 2 Jahre, ggf. Verlängerungsoption)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</a:pPr>
            <a:r>
              <a:rPr lang="de-DE" altLang="de-DE" dirty="0"/>
              <a:t>Kündigung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</a:pPr>
            <a:r>
              <a:rPr lang="de-DE" altLang="de-DE" dirty="0"/>
              <a:t>Abrechnungsmodus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</a:pPr>
            <a:r>
              <a:rPr lang="de-DE" altLang="de-DE" dirty="0"/>
              <a:t>Preisänderung </a:t>
            </a:r>
            <a:r>
              <a:rPr lang="de-DE" altLang="de-DE" b="0" dirty="0"/>
              <a:t>(fix oder Preisänderungsformel)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</a:pPr>
            <a:r>
              <a:rPr lang="de-DE" altLang="de-DE" b="0" dirty="0"/>
              <a:t>ggf. entscheiden „weiche“ Faktoren“ (eigenes Stadtwerk, Ökostrom)</a:t>
            </a:r>
            <a:endParaRPr lang="de-DE" altLang="de-DE" dirty="0"/>
          </a:p>
        </p:txBody>
      </p:sp>
      <p:sp>
        <p:nvSpPr>
          <p:cNvPr id="8" name="Pfeil nach rechts 7"/>
          <p:cNvSpPr/>
          <p:nvPr/>
        </p:nvSpPr>
        <p:spPr bwMode="auto">
          <a:xfrm>
            <a:off x="5995867" y="2997136"/>
            <a:ext cx="2964515" cy="1656000"/>
          </a:xfrm>
          <a:prstGeom prst="rightArrow">
            <a:avLst>
              <a:gd name="adj1" fmla="val 50000"/>
              <a:gd name="adj2" fmla="val 29244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effectLst/>
                <a:latin typeface="Arial" charset="0"/>
                <a:cs typeface="Arial" charset="0"/>
              </a:rPr>
              <a:t>Börsenpreis: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effectLst/>
                <a:latin typeface="Arial" charset="0"/>
                <a:cs typeface="Arial" charset="0"/>
              </a:rPr>
              <a:t>Grundlast ca. 4-5 Cent/kWh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b="0" dirty="0">
                <a:latin typeface="Arial" charset="0"/>
                <a:cs typeface="Arial" charset="0"/>
              </a:rPr>
              <a:t>Spitze ca. 5-6 Cent/kWh</a:t>
            </a:r>
            <a:endParaRPr kumimoji="0" lang="de-DE" sz="1600" b="0" i="0" u="none" strike="noStrike" cap="none" normalizeH="0" baseline="0" dirty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364501" y="3969088"/>
            <a:ext cx="5616624" cy="252000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3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SAENA - Grundlagen Energiebeschaffung </a:t>
            </a:r>
            <a:endParaRPr lang="de-DE" alt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16FDB-2520-4359-ABAB-6CED1C1291A8}" type="slidenum">
              <a:rPr lang="de-DE" altLang="de-DE" smtClean="0"/>
              <a:pPr>
                <a:defRPr/>
              </a:pPr>
              <a:t>22</a:t>
            </a:fld>
            <a:endParaRPr lang="de-DE" alt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08.10.2020</a:t>
            </a:r>
            <a:endParaRPr lang="de-DE" altLang="de-DE" dirty="0"/>
          </a:p>
        </p:txBody>
      </p:sp>
      <p:sp>
        <p:nvSpPr>
          <p:cNvPr id="7" name="Textfeld 13"/>
          <p:cNvSpPr txBox="1">
            <a:spLocks noChangeArrowheads="1"/>
          </p:cNvSpPr>
          <p:nvPr/>
        </p:nvSpPr>
        <p:spPr bwMode="auto">
          <a:xfrm>
            <a:off x="323528" y="980728"/>
            <a:ext cx="85426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de-DE" altLang="de-DE" sz="2200" dirty="0"/>
              <a:t>Preisbestandteile Gas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17684E3-E66B-441B-AB9A-CC47ADE5F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484784"/>
            <a:ext cx="4753795" cy="403244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B0E9F00-5D29-4A4A-A4EF-05121D387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731" y="1484784"/>
            <a:ext cx="556027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1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7951FF3-10AE-4897-B1B2-C705F8A51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04" y="1556792"/>
            <a:ext cx="5076000" cy="2449607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SAENA - Grundlagen Energiebeschaffung </a:t>
            </a:r>
            <a:endParaRPr lang="de-DE" alt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16FDB-2520-4359-ABAB-6CED1C1291A8}" type="slidenum">
              <a:rPr lang="de-DE" altLang="de-DE" smtClean="0"/>
              <a:pPr>
                <a:defRPr/>
              </a:pPr>
              <a:t>23</a:t>
            </a:fld>
            <a:endParaRPr lang="de-DE" alt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08.10.2020</a:t>
            </a:r>
            <a:endParaRPr lang="de-DE" altLang="de-DE" dirty="0"/>
          </a:p>
        </p:txBody>
      </p:sp>
      <p:sp>
        <p:nvSpPr>
          <p:cNvPr id="7" name="Textfeld 13"/>
          <p:cNvSpPr txBox="1">
            <a:spLocks noChangeArrowheads="1"/>
          </p:cNvSpPr>
          <p:nvPr/>
        </p:nvSpPr>
        <p:spPr bwMode="auto">
          <a:xfrm>
            <a:off x="323528" y="980728"/>
            <a:ext cx="8542660" cy="469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de-DE" altLang="de-DE" sz="2200" dirty="0"/>
              <a:t>Gestaltungsrahmen für Gaslieferverträge</a:t>
            </a:r>
          </a:p>
          <a:p>
            <a:pPr marL="0" indent="0" eaLnBrk="1" hangingPunct="1">
              <a:spcAft>
                <a:spcPts val="600"/>
              </a:spcAft>
            </a:pPr>
            <a:endParaRPr lang="de-DE" altLang="de-DE" sz="2200" dirty="0"/>
          </a:p>
          <a:p>
            <a:pPr marL="0" indent="0" eaLnBrk="1" hangingPunct="1">
              <a:spcAft>
                <a:spcPts val="600"/>
              </a:spcAft>
            </a:pPr>
            <a:endParaRPr lang="de-DE" altLang="de-DE" sz="2200" dirty="0"/>
          </a:p>
          <a:p>
            <a:pPr marL="0" indent="0" eaLnBrk="1" hangingPunct="1">
              <a:spcAft>
                <a:spcPts val="600"/>
              </a:spcAft>
            </a:pPr>
            <a:endParaRPr lang="de-DE" altLang="de-DE" sz="2200" dirty="0"/>
          </a:p>
          <a:p>
            <a:pPr marL="0" indent="0" eaLnBrk="1" hangingPunct="1">
              <a:spcAft>
                <a:spcPts val="600"/>
              </a:spcAft>
            </a:pPr>
            <a:endParaRPr lang="de-DE" altLang="de-DE" sz="2200" dirty="0"/>
          </a:p>
          <a:p>
            <a:pPr marL="0" indent="0" eaLnBrk="1" hangingPunct="1">
              <a:spcAft>
                <a:spcPts val="600"/>
              </a:spcAft>
            </a:pPr>
            <a:endParaRPr lang="de-DE" altLang="de-DE" sz="2200" dirty="0"/>
          </a:p>
          <a:p>
            <a:pPr marL="0" indent="0" eaLnBrk="1" hangingPunct="1">
              <a:spcAft>
                <a:spcPts val="600"/>
              </a:spcAft>
            </a:pPr>
            <a:endParaRPr lang="de-DE" altLang="de-DE" sz="2200" dirty="0"/>
          </a:p>
          <a:p>
            <a:pPr marL="0" indent="0" eaLnBrk="1" hangingPunct="1">
              <a:spcBef>
                <a:spcPts val="1200"/>
              </a:spcBef>
              <a:spcAft>
                <a:spcPts val="0"/>
              </a:spcAft>
            </a:pPr>
            <a:r>
              <a:rPr lang="de-DE" altLang="de-DE" dirty="0"/>
              <a:t>Laufzeit </a:t>
            </a:r>
            <a:r>
              <a:rPr lang="de-DE" altLang="de-DE" b="0" dirty="0"/>
              <a:t>(meist 1 bis 2 Jahre, ggf. Verlängerungsoption)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</a:pPr>
            <a:r>
              <a:rPr lang="de-DE" altLang="de-DE" dirty="0"/>
              <a:t>Kündigung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</a:pPr>
            <a:r>
              <a:rPr lang="de-DE" altLang="de-DE" dirty="0"/>
              <a:t>Abrechnungsmodus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</a:pPr>
            <a:r>
              <a:rPr lang="de-DE" altLang="de-DE" dirty="0"/>
              <a:t>Preisänderung </a:t>
            </a:r>
            <a:r>
              <a:rPr lang="de-DE" altLang="de-DE" b="0" dirty="0"/>
              <a:t>(fix oder Preisänderungsformel)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</a:pPr>
            <a:r>
              <a:rPr lang="de-DE" altLang="de-DE" b="0" dirty="0"/>
              <a:t>ggf. entscheiden „weiche“ Faktoren“ (eigenes Stadtwerk, Biogasanteil)</a:t>
            </a:r>
            <a:endParaRPr lang="de-DE" altLang="de-DE" dirty="0"/>
          </a:p>
        </p:txBody>
      </p:sp>
      <p:sp>
        <p:nvSpPr>
          <p:cNvPr id="9" name="Rechteck 8"/>
          <p:cNvSpPr/>
          <p:nvPr/>
        </p:nvSpPr>
        <p:spPr bwMode="auto">
          <a:xfrm>
            <a:off x="364501" y="3501008"/>
            <a:ext cx="5616624" cy="252000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Pfeil nach rechts 7"/>
          <p:cNvSpPr/>
          <p:nvPr/>
        </p:nvSpPr>
        <p:spPr bwMode="auto">
          <a:xfrm>
            <a:off x="5530610" y="2987447"/>
            <a:ext cx="3335578" cy="1161633"/>
          </a:xfrm>
          <a:prstGeom prst="rightArrow">
            <a:avLst>
              <a:gd name="adj1" fmla="val 50000"/>
              <a:gd name="adj2" fmla="val 29244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effectLst/>
                <a:latin typeface="Arial" charset="0"/>
                <a:cs typeface="Arial" charset="0"/>
              </a:rPr>
              <a:t>Börsenpreis: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effectLst/>
                <a:latin typeface="Arial" charset="0"/>
                <a:cs typeface="Arial" charset="0"/>
              </a:rPr>
              <a:t>Grundlast ca. 1- 2 Cent/kWh</a:t>
            </a:r>
          </a:p>
        </p:txBody>
      </p:sp>
    </p:spTree>
    <p:extLst>
      <p:ext uri="{BB962C8B-B14F-4D97-AF65-F5344CB8AC3E}">
        <p14:creationId xmlns:p14="http://schemas.microsoft.com/office/powerpoint/2010/main" val="393960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SAENA - Grundlagen Energiebeschaffung </a:t>
            </a:r>
            <a:endParaRPr lang="de-DE" alt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16FDB-2520-4359-ABAB-6CED1C1291A8}" type="slidenum">
              <a:rPr lang="de-DE" altLang="de-DE" smtClean="0"/>
              <a:pPr>
                <a:defRPr/>
              </a:pPr>
              <a:t>24</a:t>
            </a:fld>
            <a:endParaRPr lang="de-DE" alt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08.10.2020</a:t>
            </a:r>
            <a:endParaRPr lang="de-DE" altLang="de-DE" dirty="0"/>
          </a:p>
        </p:txBody>
      </p:sp>
      <p:sp>
        <p:nvSpPr>
          <p:cNvPr id="7" name="Textfeld 13"/>
          <p:cNvSpPr txBox="1">
            <a:spLocks noChangeArrowheads="1"/>
          </p:cNvSpPr>
          <p:nvPr/>
        </p:nvSpPr>
        <p:spPr bwMode="auto">
          <a:xfrm>
            <a:off x="323528" y="980728"/>
            <a:ext cx="8542660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de-DE" altLang="de-DE" sz="2200" dirty="0"/>
              <a:t>Preisanstieg durch CO2-Abgabe</a:t>
            </a:r>
          </a:p>
          <a:p>
            <a:pPr marL="0" indent="0" eaLnBrk="1" hangingPunct="1">
              <a:spcAft>
                <a:spcPts val="600"/>
              </a:spcAft>
            </a:pPr>
            <a:r>
              <a:rPr lang="de-DE" altLang="de-DE" sz="1600" b="0" dirty="0"/>
              <a:t>Aus der Pressemitteilung des </a:t>
            </a:r>
            <a:r>
              <a:rPr lang="de-DE" altLang="de-DE" sz="1600" b="0" dirty="0" err="1"/>
              <a:t>BMWi</a:t>
            </a:r>
            <a:r>
              <a:rPr lang="de-DE" altLang="de-DE" sz="1600" b="0" dirty="0"/>
              <a:t> 20.05.2020: </a:t>
            </a:r>
          </a:p>
          <a:p>
            <a:pPr marL="0" indent="0" eaLnBrk="1" hangingPunct="1">
              <a:spcAft>
                <a:spcPts val="600"/>
              </a:spcAft>
            </a:pPr>
            <a:r>
              <a:rPr lang="de-DE" altLang="de-DE" b="0" dirty="0"/>
              <a:t>Der nationale Emissionshandel startet nach der Bund-Länder-Einigung nun mit einem fixen CO2-Preis von </a:t>
            </a:r>
            <a:r>
              <a:rPr lang="de-DE" altLang="de-DE" dirty="0"/>
              <a:t>25 Euro pro Tonne im Jahr 2021</a:t>
            </a:r>
            <a:r>
              <a:rPr lang="de-DE" altLang="de-DE" b="0" dirty="0"/>
              <a:t>. Das entspricht brutto 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b="0" dirty="0"/>
              <a:t>7 Cent pro Liter Benzin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b="0" dirty="0"/>
              <a:t>8 Cent pro Liter Diesel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dirty="0"/>
              <a:t>8 Cent pro Liter Heizöl </a:t>
            </a:r>
            <a:r>
              <a:rPr lang="de-DE" altLang="de-DE" b="0" dirty="0"/>
              <a:t>(ca. +16 % bei 50 €/hl)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dirty="0"/>
              <a:t>0,5 Cent pro Kilowattstunde Erdgas </a:t>
            </a:r>
            <a:r>
              <a:rPr lang="de-DE" altLang="de-DE" b="0" dirty="0"/>
              <a:t>(ca. +9 % bei 5,3 Cent/kWh)</a:t>
            </a:r>
          </a:p>
          <a:p>
            <a:pPr marL="0" indent="0" eaLnBrk="1" hangingPunct="1">
              <a:spcAft>
                <a:spcPts val="600"/>
              </a:spcAft>
            </a:pPr>
            <a:r>
              <a:rPr lang="de-DE" altLang="de-DE" b="0" dirty="0"/>
              <a:t>Bis zum Jahr 2025 werden die Zertifikate mit einem auf 55 Euro ansteigenden Festpreis ausgegeben. </a:t>
            </a:r>
          </a:p>
          <a:p>
            <a:pPr marL="0" indent="0" eaLnBrk="1" hangingPunct="1">
              <a:spcAft>
                <a:spcPts val="600"/>
              </a:spcAft>
            </a:pPr>
            <a:r>
              <a:rPr lang="de-DE" altLang="de-DE" b="0" dirty="0"/>
              <a:t>Für 2026 ist ein Preiskorridor von 55 Euro bis 65 Euro pro Tonne CO2 vorgegeben.</a:t>
            </a:r>
            <a:endParaRPr lang="de-DE" altLang="de-DE" strike="sngStrik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06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SAENA - Grundlagen Energiebeschaffung </a:t>
            </a:r>
            <a:endParaRPr lang="de-DE" alt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16FDB-2520-4359-ABAB-6CED1C1291A8}" type="slidenum">
              <a:rPr lang="de-DE" altLang="de-DE" smtClean="0"/>
              <a:pPr>
                <a:defRPr/>
              </a:pPr>
              <a:t>25</a:t>
            </a:fld>
            <a:endParaRPr lang="de-DE" alt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08.10.2020</a:t>
            </a:r>
            <a:endParaRPr lang="de-DE" altLang="de-DE" dirty="0"/>
          </a:p>
        </p:txBody>
      </p:sp>
      <p:sp>
        <p:nvSpPr>
          <p:cNvPr id="7" name="Textfeld 13"/>
          <p:cNvSpPr txBox="1">
            <a:spLocks noChangeArrowheads="1"/>
          </p:cNvSpPr>
          <p:nvPr/>
        </p:nvSpPr>
        <p:spPr bwMode="auto">
          <a:xfrm>
            <a:off x="323528" y="980728"/>
            <a:ext cx="8542660" cy="281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de-DE" altLang="de-DE" sz="2200" dirty="0"/>
              <a:t>Preisänderungsformeln in Strom- und Gaslieferverträgen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b="0" dirty="0"/>
              <a:t>Im Bereich Kommunen/Wohnungsunternehmen bzw. bei Verträgen mit 1 bis 2 Jahren Laufzeit nur selten anzutreffen</a:t>
            </a:r>
            <a:endParaRPr lang="de-DE" altLang="de-DE" sz="2200" b="0" dirty="0"/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b="0" dirty="0"/>
              <a:t>Wenn Preisänderung, dann nur für den beeinflussbaren Anteil, alle anderen Größen (Steuern, Umlagen, Netzentgelte, Konzessionsab-gabe) werden in der Rechnung ausgewiesen, sind aber nicht Bestandteil der Preisänderungsformel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b="0" dirty="0"/>
              <a:t>Bezugsgröße bei Preisanpassung: Börsenpreise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32240"/>
              </p:ext>
            </p:extLst>
          </p:nvPr>
        </p:nvGraphicFramePr>
        <p:xfrm>
          <a:off x="755576" y="3789040"/>
          <a:ext cx="7560840" cy="238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80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mit Preisänderungsformel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Fixpreis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Chance und Risiko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Sicherheit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576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Kunde profitiert von Preissenkun-gen am Markt, macht aber auch Anstiege mit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/>
                        <a:t>Preissicherheit für den Kunden auch bei Preisanstiegen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224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komplizierte Preisregelung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/>
                        <a:t>einfache Preisregelung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504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bei Laufzeit &gt; 2 Jahre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/>
                        <a:t>bei Laufzeit bis 2 Jahre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26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SAENA - Grundlagen Energiebeschaffung </a:t>
            </a:r>
            <a:endParaRPr lang="de-DE" alt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16FDB-2520-4359-ABAB-6CED1C1291A8}" type="slidenum">
              <a:rPr lang="de-DE" altLang="de-DE" smtClean="0"/>
              <a:pPr>
                <a:defRPr/>
              </a:pPr>
              <a:t>26</a:t>
            </a:fld>
            <a:endParaRPr lang="de-DE" alt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08.10.2020</a:t>
            </a:r>
            <a:endParaRPr lang="de-DE" altLang="de-DE" dirty="0"/>
          </a:p>
        </p:txBody>
      </p:sp>
      <p:sp>
        <p:nvSpPr>
          <p:cNvPr id="7" name="Textfeld 13"/>
          <p:cNvSpPr txBox="1">
            <a:spLocks noChangeArrowheads="1"/>
          </p:cNvSpPr>
          <p:nvPr/>
        </p:nvSpPr>
        <p:spPr bwMode="auto">
          <a:xfrm>
            <a:off x="323528" y="980728"/>
            <a:ext cx="8542660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de-DE" altLang="de-DE" sz="2200" dirty="0"/>
              <a:t>Anmerkung Fixpreis: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b="0" dirty="0"/>
              <a:t>„Fix“ sind nur die variablen Teile des Preises </a:t>
            </a:r>
          </a:p>
          <a:p>
            <a:pPr marL="908050" lvl="1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b="0" dirty="0"/>
              <a:t>Strom: im Bereich von 4 bis 6 Cent/kWh</a:t>
            </a:r>
          </a:p>
          <a:p>
            <a:pPr marL="908050" lvl="1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b="0" dirty="0"/>
              <a:t>Gas: im Bereich von 1 bis 2 Cent/kWh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b="0" dirty="0"/>
              <a:t>Alle anderen Preisbestandteile können auch bei „Fixpreisen“ vom Lieferer geändert werden</a:t>
            </a:r>
          </a:p>
        </p:txBody>
      </p:sp>
    </p:spTree>
    <p:extLst>
      <p:ext uri="{BB962C8B-B14F-4D97-AF65-F5344CB8AC3E}">
        <p14:creationId xmlns:p14="http://schemas.microsoft.com/office/powerpoint/2010/main" val="3806930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SAENA - Grundlagen Energiebeschaffung </a:t>
            </a:r>
            <a:endParaRPr lang="de-DE" alt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16FDB-2520-4359-ABAB-6CED1C1291A8}" type="slidenum">
              <a:rPr lang="de-DE" altLang="de-DE" smtClean="0"/>
              <a:pPr>
                <a:defRPr/>
              </a:pPr>
              <a:t>27</a:t>
            </a:fld>
            <a:endParaRPr lang="de-DE" alt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08.10.2020</a:t>
            </a:r>
            <a:endParaRPr lang="de-DE" altLang="de-DE" dirty="0"/>
          </a:p>
        </p:txBody>
      </p:sp>
      <p:sp>
        <p:nvSpPr>
          <p:cNvPr id="7" name="Textfeld 13"/>
          <p:cNvSpPr txBox="1">
            <a:spLocks noChangeArrowheads="1"/>
          </p:cNvSpPr>
          <p:nvPr/>
        </p:nvSpPr>
        <p:spPr bwMode="auto">
          <a:xfrm>
            <a:off x="323528" y="980728"/>
            <a:ext cx="8542660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de-DE" altLang="de-DE" sz="2200" dirty="0"/>
              <a:t>Preisänderungsformeln in Strom- und Gaslieferverträgen </a:t>
            </a:r>
            <a:r>
              <a:rPr lang="de-DE" altLang="de-DE" b="0" dirty="0"/>
              <a:t>(2)</a:t>
            </a:r>
            <a:endParaRPr lang="de-DE" altLang="de-DE" sz="2200" b="0" dirty="0"/>
          </a:p>
          <a:p>
            <a:pPr marL="0" indent="0" eaLnBrk="1" hangingPunct="1">
              <a:spcAft>
                <a:spcPts val="600"/>
              </a:spcAft>
            </a:pPr>
            <a:r>
              <a:rPr lang="de-DE" altLang="de-DE" b="0" dirty="0"/>
              <a:t>Beispiel Gas: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b="0" dirty="0"/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b="0" dirty="0"/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b="0" dirty="0"/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b="0" dirty="0"/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b="0" dirty="0"/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b="0" dirty="0"/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331030" cy="26855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617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SAENA - Grundlagen Energiebeschaffung </a:t>
            </a:r>
            <a:endParaRPr lang="de-DE" alt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16FDB-2520-4359-ABAB-6CED1C1291A8}" type="slidenum">
              <a:rPr lang="de-DE" altLang="de-DE" smtClean="0"/>
              <a:pPr>
                <a:defRPr/>
              </a:pPr>
              <a:t>28</a:t>
            </a:fld>
            <a:endParaRPr lang="de-DE" alt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08.10.2020</a:t>
            </a:r>
            <a:endParaRPr lang="de-DE" altLang="de-DE" dirty="0"/>
          </a:p>
        </p:txBody>
      </p:sp>
      <p:sp>
        <p:nvSpPr>
          <p:cNvPr id="7" name="Textfeld 13"/>
          <p:cNvSpPr txBox="1">
            <a:spLocks noChangeArrowheads="1"/>
          </p:cNvSpPr>
          <p:nvPr/>
        </p:nvSpPr>
        <p:spPr bwMode="auto">
          <a:xfrm>
            <a:off x="323528" y="980728"/>
            <a:ext cx="8542660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de-DE" altLang="de-DE" sz="2200" dirty="0"/>
              <a:t>Preisänderungsformeln in Strom- und Gaslieferverträgen </a:t>
            </a:r>
            <a:r>
              <a:rPr lang="de-DE" altLang="de-DE" b="0" dirty="0"/>
              <a:t>(3)</a:t>
            </a:r>
            <a:endParaRPr lang="de-DE" altLang="de-DE" sz="2200" b="0" dirty="0"/>
          </a:p>
          <a:p>
            <a:pPr marL="0" indent="0" eaLnBrk="1" hangingPunct="1">
              <a:spcAft>
                <a:spcPts val="600"/>
              </a:spcAft>
            </a:pPr>
            <a:r>
              <a:rPr lang="de-DE" altLang="de-DE" b="0" dirty="0"/>
              <a:t>Beispiel Gas (Fortsetzung)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b="0" dirty="0"/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b="0" dirty="0"/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b="0" dirty="0"/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b="0" dirty="0"/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b="0" dirty="0"/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b="0" dirty="0"/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" y="2092897"/>
            <a:ext cx="4320000" cy="28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488" y="2091600"/>
            <a:ext cx="4320000" cy="246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396016" y="2348880"/>
            <a:ext cx="4175984" cy="360040"/>
          </a:xfrm>
          <a:prstGeom prst="rect">
            <a:avLst/>
          </a:pr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599134" y="5052480"/>
            <a:ext cx="2966400" cy="276999"/>
          </a:xfrm>
          <a:prstGeom prst="rect">
            <a:avLst/>
          </a:pr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b="0" dirty="0">
                <a:latin typeface="Arial" charset="0"/>
                <a:cs typeface="Arial" charset="0"/>
              </a:rPr>
              <a:t>u</a:t>
            </a: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nterliegt der Preisänderungsformel</a:t>
            </a:r>
          </a:p>
        </p:txBody>
      </p:sp>
      <p:sp>
        <p:nvSpPr>
          <p:cNvPr id="11" name="Rechteck 10"/>
          <p:cNvSpPr/>
          <p:nvPr/>
        </p:nvSpPr>
        <p:spPr bwMode="auto">
          <a:xfrm>
            <a:off x="600223" y="5396047"/>
            <a:ext cx="2965234" cy="646331"/>
          </a:xfrm>
          <a:prstGeom prst="rect">
            <a:avLst/>
          </a:prstGeom>
          <a:noFill/>
          <a:ln w="3175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b="0" dirty="0">
                <a:latin typeface="Arial" charset="0"/>
                <a:cs typeface="Arial" charset="0"/>
              </a:rPr>
              <a:t>u</a:t>
            </a: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nterliegen Änderungen, die weder vom Kunden noch vom Lieferer beeinflusst werden können</a:t>
            </a:r>
          </a:p>
        </p:txBody>
      </p:sp>
      <p:sp>
        <p:nvSpPr>
          <p:cNvPr id="12" name="Rechteck 11"/>
          <p:cNvSpPr/>
          <p:nvPr/>
        </p:nvSpPr>
        <p:spPr bwMode="auto">
          <a:xfrm>
            <a:off x="4716016" y="2348880"/>
            <a:ext cx="4222180" cy="1800000"/>
          </a:xfrm>
          <a:prstGeom prst="rect">
            <a:avLst/>
          </a:prstGeom>
          <a:noFill/>
          <a:ln w="3175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200" b="0" dirty="0">
              <a:latin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200" b="0" dirty="0">
              <a:latin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200" b="0" dirty="0">
              <a:latin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395536" y="2781128"/>
            <a:ext cx="4176000" cy="1800000"/>
          </a:xfrm>
          <a:prstGeom prst="rect">
            <a:avLst/>
          </a:prstGeom>
          <a:noFill/>
          <a:ln w="3175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200" b="0" dirty="0">
              <a:latin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200" b="0" dirty="0">
              <a:latin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200" b="0" dirty="0">
              <a:latin typeface="Arial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62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SAENA - Grundlagen Energiebeschaffung </a:t>
            </a:r>
            <a:endParaRPr lang="de-DE" alt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16FDB-2520-4359-ABAB-6CED1C1291A8}" type="slidenum">
              <a:rPr lang="de-DE" altLang="de-DE" smtClean="0"/>
              <a:pPr>
                <a:defRPr/>
              </a:pPr>
              <a:t>29</a:t>
            </a:fld>
            <a:endParaRPr lang="de-DE" alt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08.10.2020</a:t>
            </a:r>
            <a:endParaRPr lang="de-DE" altLang="de-DE" dirty="0"/>
          </a:p>
        </p:txBody>
      </p:sp>
      <p:sp>
        <p:nvSpPr>
          <p:cNvPr id="7" name="Textfeld 13"/>
          <p:cNvSpPr txBox="1">
            <a:spLocks noChangeArrowheads="1"/>
          </p:cNvSpPr>
          <p:nvPr/>
        </p:nvSpPr>
        <p:spPr bwMode="auto">
          <a:xfrm>
            <a:off x="323528" y="980728"/>
            <a:ext cx="8542660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de-DE" altLang="de-DE" sz="2200" dirty="0"/>
              <a:t>Preisänderungsformeln in Strom- und Gaslieferverträgen </a:t>
            </a:r>
            <a:r>
              <a:rPr lang="de-DE" altLang="de-DE" b="0" dirty="0"/>
              <a:t>(4)</a:t>
            </a:r>
            <a:endParaRPr lang="de-DE" altLang="de-DE" sz="2200" b="0" dirty="0"/>
          </a:p>
          <a:p>
            <a:pPr marL="0" indent="0" eaLnBrk="1" hangingPunct="1">
              <a:spcAft>
                <a:spcPts val="600"/>
              </a:spcAft>
            </a:pPr>
            <a:r>
              <a:rPr lang="de-DE" altLang="de-DE" b="0" dirty="0"/>
              <a:t>Beispiel Strom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916831"/>
            <a:ext cx="7128793" cy="367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206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SAENA - Grundlagen Energiebeschaffung </a:t>
            </a:r>
            <a:endParaRPr lang="de-DE" altLang="de-DE" sz="1200" b="0" dirty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C414295-F196-4292-8C62-289F74FBE296}" type="slidenum">
              <a:rPr lang="de-DE" altLang="de-DE" sz="1200" b="0" smtClean="0"/>
              <a:pPr/>
              <a:t>3</a:t>
            </a:fld>
            <a:endParaRPr lang="de-DE" altLang="de-DE" sz="1200" b="0" dirty="0"/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08.10.2020</a:t>
            </a:r>
            <a:endParaRPr lang="de-DE" altLang="de-DE" sz="1200" b="0" dirty="0"/>
          </a:p>
        </p:txBody>
      </p:sp>
      <p:sp>
        <p:nvSpPr>
          <p:cNvPr id="14341" name="Rectangle 5"/>
          <p:cNvSpPr txBox="1">
            <a:spLocks noGrp="1" noChangeArrowheads="1"/>
          </p:cNvSpPr>
          <p:nvPr/>
        </p:nvSpPr>
        <p:spPr bwMode="auto">
          <a:xfrm>
            <a:off x="8101013" y="6237288"/>
            <a:ext cx="765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8CBB5ED0-6AA7-4327-BF96-B41CC1D2DB47}" type="slidenum">
              <a:rPr lang="de-DE" altLang="de-DE" sz="1200" b="0"/>
              <a:pPr algn="r">
                <a:spcBef>
                  <a:spcPct val="50000"/>
                </a:spcBef>
              </a:pPr>
              <a:t>3</a:t>
            </a:fld>
            <a:endParaRPr lang="de-DE" altLang="de-DE" sz="1200" b="0" dirty="0"/>
          </a:p>
        </p:txBody>
      </p:sp>
      <p:sp>
        <p:nvSpPr>
          <p:cNvPr id="7" name="Textfeld 13"/>
          <p:cNvSpPr txBox="1">
            <a:spLocks noChangeArrowheads="1"/>
          </p:cNvSpPr>
          <p:nvPr/>
        </p:nvSpPr>
        <p:spPr bwMode="auto">
          <a:xfrm>
            <a:off x="323528" y="980728"/>
            <a:ext cx="8542660" cy="491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de-DE" altLang="de-DE" sz="2200" dirty="0"/>
              <a:t>Inhalt</a:t>
            </a:r>
          </a:p>
          <a:p>
            <a:pPr marL="457200" indent="-457200" eaLnBrk="1" hangingPunct="1">
              <a:spcAft>
                <a:spcPts val="0"/>
              </a:spcAft>
              <a:buFont typeface="+mj-lt"/>
              <a:buAutoNum type="arabicPeriod"/>
            </a:pPr>
            <a:r>
              <a:rPr lang="de-DE" altLang="de-DE" dirty="0">
                <a:solidFill>
                  <a:srgbClr val="0000FF"/>
                </a:solidFill>
              </a:rPr>
              <a:t>Strom, Erdgas, Fernwärme - Gemeinsamkeiten und Unterschie-de, gesetzlicher Rahmen für Verträge, Begriff Fernwärme</a:t>
            </a:r>
          </a:p>
          <a:p>
            <a:pPr marL="457200" indent="-457200" eaLnBrk="1" hangingPunct="1">
              <a:spcBef>
                <a:spcPts val="400"/>
              </a:spcBef>
              <a:buFont typeface="+mj-lt"/>
              <a:buAutoNum type="arabicPeriod"/>
            </a:pPr>
            <a:r>
              <a:rPr lang="de-DE" altLang="de-DE" dirty="0">
                <a:solidFill>
                  <a:srgbClr val="0000FF"/>
                </a:solidFill>
              </a:rPr>
              <a:t>Strom- und Gaslieferverträge</a:t>
            </a:r>
          </a:p>
          <a:p>
            <a:pPr lvl="1" eaLnBrk="1" hangingPunct="1">
              <a:buFontTx/>
              <a:buChar char="•"/>
            </a:pPr>
            <a:r>
              <a:rPr lang="de-DE" altLang="de-DE" b="0" dirty="0"/>
              <a:t>Ausgewählte gesetzliche Grundlagen</a:t>
            </a:r>
          </a:p>
          <a:p>
            <a:pPr lvl="1" eaLnBrk="1" hangingPunct="1">
              <a:buFontTx/>
              <a:buChar char="•"/>
            </a:pPr>
            <a:r>
              <a:rPr lang="de-DE" altLang="de-DE" b="0" dirty="0"/>
              <a:t>Besonderheiten bei der Versorgung mit Strom und Gas</a:t>
            </a:r>
          </a:p>
          <a:p>
            <a:pPr lvl="1" eaLnBrk="1" hangingPunct="1">
              <a:buFontTx/>
              <a:buChar char="•"/>
            </a:pPr>
            <a:r>
              <a:rPr lang="de-DE" altLang="de-DE" b="0" dirty="0"/>
              <a:t>Preisbestandteile und Kosten</a:t>
            </a:r>
          </a:p>
          <a:p>
            <a:pPr lvl="1" eaLnBrk="1" hangingPunct="1">
              <a:buFontTx/>
              <a:buChar char="•"/>
            </a:pPr>
            <a:r>
              <a:rPr lang="de-DE" altLang="de-DE" b="0" dirty="0"/>
              <a:t>Preisänderungsformeln</a:t>
            </a:r>
          </a:p>
          <a:p>
            <a:pPr lvl="1" eaLnBrk="1" hangingPunct="1">
              <a:buFontTx/>
              <a:buChar char="•"/>
            </a:pPr>
            <a:r>
              <a:rPr lang="de-DE" altLang="de-DE" b="0" dirty="0"/>
              <a:t>Gestaltungsrahmen / Ausschreibung von Lieferverträgen</a:t>
            </a:r>
          </a:p>
          <a:p>
            <a:pPr marL="457200" indent="-457200" eaLnBrk="1" hangingPunct="1">
              <a:spcBef>
                <a:spcPts val="400"/>
              </a:spcBef>
              <a:buFont typeface="+mj-lt"/>
              <a:buAutoNum type="arabicPeriod"/>
            </a:pPr>
            <a:r>
              <a:rPr lang="de-DE" altLang="de-DE" dirty="0">
                <a:solidFill>
                  <a:srgbClr val="0000FF"/>
                </a:solidFill>
              </a:rPr>
              <a:t>Wärmelieferverträge</a:t>
            </a:r>
          </a:p>
          <a:p>
            <a:pPr lvl="1" eaLnBrk="1" hangingPunct="1">
              <a:buFontTx/>
              <a:buChar char="•"/>
            </a:pPr>
            <a:r>
              <a:rPr lang="de-DE" altLang="de-DE" b="0" dirty="0"/>
              <a:t>Gesetzliche Grundlagen (AVBFernwärmeV)</a:t>
            </a:r>
          </a:p>
          <a:p>
            <a:pPr lvl="1" eaLnBrk="1" hangingPunct="1">
              <a:buFontTx/>
              <a:buChar char="•"/>
            </a:pPr>
            <a:r>
              <a:rPr lang="de-DE" altLang="de-DE" b="0" dirty="0"/>
              <a:t>Besonderheiten bei der Versorgung mit Fernwärme</a:t>
            </a:r>
          </a:p>
          <a:p>
            <a:pPr lvl="1" eaLnBrk="1" hangingPunct="1">
              <a:buFontTx/>
              <a:buChar char="•"/>
            </a:pPr>
            <a:r>
              <a:rPr lang="de-DE" altLang="de-DE" b="0" dirty="0"/>
              <a:t>Preisbestandteile und Kosten</a:t>
            </a:r>
          </a:p>
          <a:p>
            <a:pPr lvl="1" eaLnBrk="1" hangingPunct="1">
              <a:buFontTx/>
              <a:buChar char="•"/>
            </a:pPr>
            <a:r>
              <a:rPr lang="de-DE" altLang="de-DE" b="0" dirty="0"/>
              <a:t>Preisänderungsformeln</a:t>
            </a:r>
          </a:p>
          <a:p>
            <a:pPr lvl="1" eaLnBrk="1" hangingPunct="1">
              <a:buFontTx/>
              <a:buChar char="•"/>
            </a:pPr>
            <a:r>
              <a:rPr lang="de-DE" altLang="de-DE" b="0" dirty="0"/>
              <a:t>Gestaltungsrahmen / Ausschreibung von Wärmelieferverträgen</a:t>
            </a:r>
          </a:p>
        </p:txBody>
      </p:sp>
    </p:spTree>
    <p:extLst>
      <p:ext uri="{BB962C8B-B14F-4D97-AF65-F5344CB8AC3E}">
        <p14:creationId xmlns:p14="http://schemas.microsoft.com/office/powerpoint/2010/main" val="128418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SAENA - Grundlagen Energiebeschaffung </a:t>
            </a:r>
            <a:endParaRPr lang="de-DE" alt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16FDB-2520-4359-ABAB-6CED1C1291A8}" type="slidenum">
              <a:rPr lang="de-DE" altLang="de-DE" smtClean="0"/>
              <a:pPr>
                <a:defRPr/>
              </a:pPr>
              <a:t>30</a:t>
            </a:fld>
            <a:endParaRPr lang="de-DE" alt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08.10.2020</a:t>
            </a:r>
            <a:endParaRPr lang="de-DE" altLang="de-DE" dirty="0"/>
          </a:p>
        </p:txBody>
      </p:sp>
      <p:sp>
        <p:nvSpPr>
          <p:cNvPr id="7" name="Textfeld 13"/>
          <p:cNvSpPr txBox="1">
            <a:spLocks noChangeArrowheads="1"/>
          </p:cNvSpPr>
          <p:nvPr/>
        </p:nvSpPr>
        <p:spPr bwMode="auto">
          <a:xfrm>
            <a:off x="323528" y="980728"/>
            <a:ext cx="8542660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de-DE" altLang="de-DE" sz="2200" dirty="0"/>
              <a:t>Preisänderungsformeln in Strom- und Gaslieferverträgen </a:t>
            </a:r>
            <a:r>
              <a:rPr lang="de-DE" altLang="de-DE" b="0" dirty="0"/>
              <a:t>(5)</a:t>
            </a:r>
            <a:endParaRPr lang="de-DE" altLang="de-DE" sz="2200" b="0" dirty="0"/>
          </a:p>
          <a:p>
            <a:pPr marL="0" indent="0" eaLnBrk="1" hangingPunct="1">
              <a:spcAft>
                <a:spcPts val="600"/>
              </a:spcAft>
            </a:pPr>
            <a:r>
              <a:rPr lang="de-DE" altLang="de-DE" b="0" dirty="0"/>
              <a:t>Beispiel Strom (Fortsetzung)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6532563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0749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SAENA - Grundlagen Energiebeschaffung </a:t>
            </a:r>
            <a:endParaRPr lang="de-DE" alt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16FDB-2520-4359-ABAB-6CED1C1291A8}" type="slidenum">
              <a:rPr lang="de-DE" altLang="de-DE" smtClean="0"/>
              <a:pPr>
                <a:defRPr/>
              </a:pPr>
              <a:t>31</a:t>
            </a:fld>
            <a:endParaRPr lang="de-DE" alt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08.10.2020</a:t>
            </a:r>
            <a:endParaRPr lang="de-DE" altLang="de-DE" dirty="0"/>
          </a:p>
        </p:txBody>
      </p:sp>
      <p:sp>
        <p:nvSpPr>
          <p:cNvPr id="7" name="Textfeld 13"/>
          <p:cNvSpPr txBox="1">
            <a:spLocks noChangeArrowheads="1"/>
          </p:cNvSpPr>
          <p:nvPr/>
        </p:nvSpPr>
        <p:spPr bwMode="auto">
          <a:xfrm>
            <a:off x="323528" y="980728"/>
            <a:ext cx="8542660" cy="312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de-DE" altLang="de-DE" sz="2200" dirty="0"/>
              <a:t>„Quellen“ für Strom- und Gaslieferpreise</a:t>
            </a:r>
            <a:endParaRPr lang="de-DE" altLang="de-DE" sz="2200" b="0" dirty="0"/>
          </a:p>
          <a:p>
            <a:pPr marL="263525" indent="-263525" eaLnBrk="1" hangingPunct="1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3525" algn="l"/>
              </a:tabLst>
            </a:pPr>
            <a:r>
              <a:rPr lang="de-DE" altLang="de-DE" b="0" dirty="0"/>
              <a:t>Veröffentlichte Tarife (Beispiel: DREWAG)</a:t>
            </a:r>
          </a:p>
          <a:p>
            <a:pPr marL="263525" indent="-263525" eaLnBrk="1" hangingPunct="1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3525" algn="l"/>
              </a:tabLst>
            </a:pPr>
            <a:endParaRPr lang="de-DE" altLang="de-DE" b="0" dirty="0"/>
          </a:p>
          <a:p>
            <a:pPr marL="263525" indent="-263525" eaLnBrk="1" hangingPunct="1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3525" algn="l"/>
              </a:tabLst>
            </a:pPr>
            <a:endParaRPr lang="de-DE" altLang="de-DE" b="0" dirty="0"/>
          </a:p>
          <a:p>
            <a:pPr marL="263525" indent="-263525" eaLnBrk="1" hangingPunct="1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3525" algn="l"/>
              </a:tabLst>
            </a:pPr>
            <a:endParaRPr lang="de-DE" altLang="de-DE" b="0" dirty="0"/>
          </a:p>
          <a:p>
            <a:pPr marL="263525" indent="-263525" eaLnBrk="1" hangingPunct="1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3525" algn="l"/>
              </a:tabLst>
            </a:pPr>
            <a:endParaRPr lang="de-DE" altLang="de-DE" b="0" dirty="0"/>
          </a:p>
          <a:p>
            <a:pPr marL="263525" indent="-263525" eaLnBrk="1" hangingPunct="1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3525" algn="l"/>
              </a:tabLst>
            </a:pPr>
            <a:endParaRPr lang="de-DE" altLang="de-DE" b="0" dirty="0"/>
          </a:p>
          <a:p>
            <a:pPr marL="263525" indent="-263525" eaLnBrk="1" hangingPunct="1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3525" algn="l"/>
              </a:tabLst>
            </a:pPr>
            <a:endParaRPr lang="de-DE" altLang="de-DE" b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BCCE7B8-E26A-471A-96D1-FB14E53B7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424" y="1772816"/>
            <a:ext cx="5503421" cy="418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867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13"/>
          <p:cNvSpPr txBox="1">
            <a:spLocks noChangeArrowheads="1"/>
          </p:cNvSpPr>
          <p:nvPr/>
        </p:nvSpPr>
        <p:spPr bwMode="auto">
          <a:xfrm>
            <a:off x="323528" y="980728"/>
            <a:ext cx="8542660" cy="389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de-DE" altLang="de-DE" sz="2200" dirty="0"/>
              <a:t>„Quellen“ für Strom- und Gaslieferpreise</a:t>
            </a:r>
            <a:endParaRPr lang="de-DE" altLang="de-DE" sz="2200" b="0" dirty="0"/>
          </a:p>
          <a:p>
            <a:pPr marL="263525" indent="-263525" eaLnBrk="1" hangingPunct="1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3525" algn="l"/>
              </a:tabLst>
            </a:pPr>
            <a:r>
              <a:rPr lang="de-DE" altLang="de-DE" b="0" dirty="0"/>
              <a:t>Veröffentlichte Tarife</a:t>
            </a:r>
          </a:p>
          <a:p>
            <a:pPr marL="263525" indent="-263525" eaLnBrk="1" hangingPunct="1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3525" algn="l"/>
              </a:tabLst>
            </a:pPr>
            <a:endParaRPr lang="de-DE" altLang="de-DE" b="0" dirty="0"/>
          </a:p>
          <a:p>
            <a:pPr marL="263525" indent="-263525" eaLnBrk="1" hangingPunct="1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3525" algn="l"/>
              </a:tabLst>
            </a:pPr>
            <a:endParaRPr lang="de-DE" altLang="de-DE" b="0" dirty="0"/>
          </a:p>
          <a:p>
            <a:pPr marL="263525" indent="-263525" eaLnBrk="1" hangingPunct="1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3525" algn="l"/>
              </a:tabLst>
            </a:pPr>
            <a:endParaRPr lang="de-DE" altLang="de-DE" b="0" dirty="0"/>
          </a:p>
          <a:p>
            <a:pPr marL="263525" indent="-263525" eaLnBrk="1" hangingPunct="1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3525" algn="l"/>
              </a:tabLst>
            </a:pPr>
            <a:endParaRPr lang="de-DE" altLang="de-DE" b="0" dirty="0"/>
          </a:p>
          <a:p>
            <a:pPr marL="263525" indent="-263525" eaLnBrk="1" hangingPunct="1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3525" algn="l"/>
              </a:tabLst>
            </a:pPr>
            <a:r>
              <a:rPr lang="de-DE" altLang="de-DE" b="0" dirty="0"/>
              <a:t>Vergleichsportale</a:t>
            </a:r>
          </a:p>
          <a:p>
            <a:pPr marL="263525" indent="-263525" eaLnBrk="1" hangingPunct="1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3525" algn="l"/>
              </a:tabLst>
            </a:pPr>
            <a:endParaRPr lang="de-DE" altLang="de-DE" b="0" dirty="0"/>
          </a:p>
          <a:p>
            <a:pPr marL="263525" indent="-263525" eaLnBrk="1" hangingPunct="1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3525" algn="l"/>
              </a:tabLst>
            </a:pPr>
            <a:endParaRPr lang="de-DE" altLang="de-DE" b="0" dirty="0"/>
          </a:p>
          <a:p>
            <a:pPr marL="263525" indent="-263525" eaLnBrk="1" hangingPunct="1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3525" algn="l"/>
              </a:tabLst>
            </a:pPr>
            <a:r>
              <a:rPr lang="de-DE" altLang="de-DE" dirty="0"/>
              <a:t>Ausschreibung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66C48C4-AAAD-44DC-9C94-303C1F33A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971" y="1731712"/>
            <a:ext cx="5924501" cy="4505600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SAENA - Grundlagen Energiebeschaffung </a:t>
            </a:r>
            <a:endParaRPr lang="de-DE" alt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16FDB-2520-4359-ABAB-6CED1C1291A8}" type="slidenum">
              <a:rPr lang="de-DE" altLang="de-DE" smtClean="0"/>
              <a:pPr>
                <a:defRPr/>
              </a:pPr>
              <a:t>32</a:t>
            </a:fld>
            <a:endParaRPr lang="de-DE" alt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08.10.2020</a:t>
            </a:r>
            <a:endParaRPr lang="de-DE" alt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6C62568-C552-47EE-84B7-C53AA4A86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753" y="2060848"/>
            <a:ext cx="5947463" cy="430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1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SAENA - Grundlagen Energiebeschaffung </a:t>
            </a:r>
            <a:endParaRPr lang="de-DE" alt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16FDB-2520-4359-ABAB-6CED1C1291A8}" type="slidenum">
              <a:rPr lang="de-DE" altLang="de-DE" smtClean="0"/>
              <a:pPr>
                <a:defRPr/>
              </a:pPr>
              <a:t>33</a:t>
            </a:fld>
            <a:endParaRPr lang="de-DE" alt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08.10.2020</a:t>
            </a:r>
            <a:endParaRPr lang="de-DE" altLang="de-DE" dirty="0"/>
          </a:p>
        </p:txBody>
      </p:sp>
      <p:sp>
        <p:nvSpPr>
          <p:cNvPr id="7" name="Textfeld 13"/>
          <p:cNvSpPr txBox="1">
            <a:spLocks noChangeArrowheads="1"/>
          </p:cNvSpPr>
          <p:nvPr/>
        </p:nvSpPr>
        <p:spPr bwMode="auto">
          <a:xfrm>
            <a:off x="323528" y="980728"/>
            <a:ext cx="8542660" cy="521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de-DE" altLang="de-DE" sz="2200" dirty="0"/>
              <a:t>Ausschreibung von Strom- und Gaslieferverträgen </a:t>
            </a:r>
            <a:endParaRPr lang="de-DE" altLang="de-DE" sz="2200" b="0" dirty="0"/>
          </a:p>
          <a:p>
            <a:pPr marL="263525" indent="-263525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63525" algn="l"/>
              </a:tabLst>
            </a:pPr>
            <a:r>
              <a:rPr lang="de-DE" altLang="de-DE" b="0" dirty="0"/>
              <a:t>Technische Daten der Abnahmestellen (Verbrauch, Leistung, Lastgang/ Lastprofil)</a:t>
            </a:r>
          </a:p>
          <a:p>
            <a:pPr marL="263525" indent="-263525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63525" algn="l"/>
              </a:tabLst>
            </a:pPr>
            <a:r>
              <a:rPr lang="de-DE" altLang="de-DE" b="0" dirty="0"/>
              <a:t>Laufzeit, Kündigungsfristen</a:t>
            </a:r>
          </a:p>
          <a:p>
            <a:pPr marL="263525" indent="-263525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63525" algn="l"/>
              </a:tabLst>
            </a:pPr>
            <a:r>
              <a:rPr lang="de-DE" altLang="de-DE" b="0" dirty="0"/>
              <a:t>Garantierte Vertragsbeendigung oder automatische Verlängerung</a:t>
            </a:r>
          </a:p>
          <a:p>
            <a:pPr marL="263525" indent="-263525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63525" algn="l"/>
              </a:tabLst>
            </a:pPr>
            <a:r>
              <a:rPr lang="de-DE" altLang="de-DE" b="0" dirty="0"/>
              <a:t>Preismodell: Fixpreis oder Preisänderungsformel</a:t>
            </a:r>
          </a:p>
          <a:p>
            <a:pPr marL="263525" indent="-263525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63525" algn="l"/>
              </a:tabLst>
            </a:pPr>
            <a:r>
              <a:rPr lang="de-DE" altLang="de-DE" b="0" dirty="0"/>
              <a:t>Ablesung (z.B. Kunde liest selbst ab)</a:t>
            </a:r>
          </a:p>
          <a:p>
            <a:pPr marL="263525" indent="-263525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63525" algn="l"/>
              </a:tabLst>
            </a:pPr>
            <a:r>
              <a:rPr lang="de-DE" altLang="de-DE" b="0" dirty="0"/>
              <a:t>Abrechnungsmodalitäten, Form der Rechnung </a:t>
            </a:r>
          </a:p>
          <a:p>
            <a:pPr marL="263525" indent="-263525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63525" algn="l"/>
              </a:tabLst>
            </a:pPr>
            <a:r>
              <a:rPr lang="de-DE" altLang="de-DE" b="0" dirty="0"/>
              <a:t>Werden nur die „Energielieferpreise“ oder Komplettpreise (alles inklusive) ausgeschrieben?</a:t>
            </a:r>
          </a:p>
          <a:p>
            <a:pPr marL="263525" indent="-263525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63525" algn="l"/>
              </a:tabLst>
            </a:pPr>
            <a:r>
              <a:rPr lang="de-DE" altLang="de-DE" b="0" dirty="0"/>
              <a:t>Bindefrist (im Augenblick gilt: kürzere Bindefrist = niedrigerer Preis)</a:t>
            </a:r>
          </a:p>
          <a:p>
            <a:pPr marL="0" indent="0" eaLnBrk="1" hangingPunct="1">
              <a:spcBef>
                <a:spcPts val="600"/>
              </a:spcBef>
              <a:spcAft>
                <a:spcPts val="0"/>
              </a:spcAft>
              <a:tabLst>
                <a:tab pos="263525" algn="l"/>
              </a:tabLst>
            </a:pPr>
            <a:r>
              <a:rPr lang="de-DE" altLang="de-DE" dirty="0"/>
              <a:t>Empfehlung</a:t>
            </a:r>
            <a:r>
              <a:rPr lang="de-DE" altLang="de-DE" b="0" dirty="0"/>
              <a:t>: kompletten Vertragstext vorgeben, Preise ausschreiben, sonst:  wenn nur Preise ohne Vertrag ausgeschrieben werden, sind angebotene Verträge sehr unterschiedlich und daher schwer vergleichbar</a:t>
            </a:r>
          </a:p>
          <a:p>
            <a:pPr marL="0" indent="0" eaLnBrk="1" hangingPunct="1">
              <a:spcBef>
                <a:spcPts val="600"/>
              </a:spcBef>
              <a:spcAft>
                <a:spcPts val="0"/>
              </a:spcAft>
              <a:tabLst>
                <a:tab pos="263525" algn="l"/>
              </a:tabLst>
            </a:pPr>
            <a:r>
              <a:rPr lang="de-DE" altLang="de-DE" sz="1800" b="0" dirty="0"/>
              <a:t>(praktisches Beispiel: 5 Angebote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tabLst>
                <a:tab pos="263525" algn="l"/>
              </a:tabLst>
            </a:pPr>
            <a:r>
              <a:rPr lang="de-DE" altLang="de-DE" sz="1800" b="0" dirty="0"/>
              <a:t>Umfang Vertrag+sonstiges in Seiten: 9+2 / 3+8 / 7+3 / 7+13 / 4+12) </a:t>
            </a:r>
          </a:p>
        </p:txBody>
      </p:sp>
    </p:spTree>
    <p:extLst>
      <p:ext uri="{BB962C8B-B14F-4D97-AF65-F5344CB8AC3E}">
        <p14:creationId xmlns:p14="http://schemas.microsoft.com/office/powerpoint/2010/main" val="77742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SAENA - Grundlagen Energiebeschaffung </a:t>
            </a:r>
            <a:endParaRPr lang="de-DE" alt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16FDB-2520-4359-ABAB-6CED1C1291A8}" type="slidenum">
              <a:rPr lang="de-DE" altLang="de-DE" smtClean="0"/>
              <a:pPr>
                <a:defRPr/>
              </a:pPr>
              <a:t>34</a:t>
            </a:fld>
            <a:endParaRPr lang="de-DE" alt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08.10.2020</a:t>
            </a:r>
            <a:endParaRPr lang="de-DE" alt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178704" y="2132856"/>
            <a:ext cx="4608512" cy="523220"/>
          </a:xfrm>
          <a:prstGeom prst="rect">
            <a:avLst/>
          </a:prstGeom>
          <a:solidFill>
            <a:srgbClr val="058EFF">
              <a:alpha val="2745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ctr"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de-DE" dirty="0"/>
              <a:t>Wärmelieferverträge</a:t>
            </a:r>
          </a:p>
        </p:txBody>
      </p:sp>
    </p:spTree>
    <p:extLst>
      <p:ext uri="{BB962C8B-B14F-4D97-AF65-F5344CB8AC3E}">
        <p14:creationId xmlns:p14="http://schemas.microsoft.com/office/powerpoint/2010/main" val="16812807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SAENA - Grundlagen Energiebeschaffung </a:t>
            </a:r>
            <a:endParaRPr lang="de-DE" altLang="de-DE" sz="1200" b="0" dirty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C414295-F196-4292-8C62-289F74FBE296}" type="slidenum">
              <a:rPr lang="de-DE" altLang="de-DE" sz="1200" b="0" smtClean="0"/>
              <a:pPr/>
              <a:t>35</a:t>
            </a:fld>
            <a:endParaRPr lang="de-DE" altLang="de-DE" sz="1200" b="0" dirty="0"/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08.10.2020</a:t>
            </a:r>
            <a:endParaRPr lang="de-DE" altLang="de-DE" sz="1200" b="0" dirty="0"/>
          </a:p>
        </p:txBody>
      </p:sp>
      <p:sp>
        <p:nvSpPr>
          <p:cNvPr id="14341" name="Rectangle 5"/>
          <p:cNvSpPr txBox="1">
            <a:spLocks noGrp="1" noChangeArrowheads="1"/>
          </p:cNvSpPr>
          <p:nvPr/>
        </p:nvSpPr>
        <p:spPr bwMode="auto">
          <a:xfrm>
            <a:off x="8101013" y="6237288"/>
            <a:ext cx="765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8CBB5ED0-6AA7-4327-BF96-B41CC1D2DB47}" type="slidenum">
              <a:rPr lang="de-DE" altLang="de-DE" sz="1200" b="0"/>
              <a:pPr algn="r">
                <a:spcBef>
                  <a:spcPct val="50000"/>
                </a:spcBef>
              </a:pPr>
              <a:t>35</a:t>
            </a:fld>
            <a:endParaRPr lang="de-DE" altLang="de-DE" sz="1200" b="0" dirty="0"/>
          </a:p>
        </p:txBody>
      </p:sp>
      <p:sp>
        <p:nvSpPr>
          <p:cNvPr id="8" name="Textfeld 13"/>
          <p:cNvSpPr txBox="1">
            <a:spLocks noChangeArrowheads="1"/>
          </p:cNvSpPr>
          <p:nvPr/>
        </p:nvSpPr>
        <p:spPr bwMode="auto">
          <a:xfrm>
            <a:off x="323528" y="908720"/>
            <a:ext cx="8542660" cy="500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de-DE" altLang="de-DE" sz="2200" dirty="0"/>
              <a:t>Gesetzliche Grundlagen der Wärmeversorgung </a:t>
            </a:r>
            <a:endParaRPr lang="de-DE" altLang="de-DE" sz="2200" b="0" dirty="0"/>
          </a:p>
          <a:p>
            <a:pPr marL="0" lvl="1" indent="0" eaLnBrk="1" hangingPunct="1">
              <a:tabLst>
                <a:tab pos="84138" algn="l"/>
                <a:tab pos="360363" algn="l"/>
              </a:tabLst>
            </a:pPr>
            <a:r>
              <a:rPr lang="de-DE" altLang="de-DE" b="0" dirty="0">
                <a:solidFill>
                  <a:srgbClr val="0000FF"/>
                </a:solidFill>
              </a:rPr>
              <a:t>Verordnung über Allgemeine Bedingungen für die Versorgung mit Fernwärme (AVBFernwärmeV)</a:t>
            </a:r>
          </a:p>
          <a:p>
            <a:pPr marL="536575" lvl="1" indent="-354013" eaLnBrk="1" hangingPunct="1">
              <a:buFont typeface="Arial" panose="020B0604020202020204" pitchFamily="34" charset="0"/>
              <a:buChar char="•"/>
              <a:tabLst>
                <a:tab pos="536575" algn="l"/>
              </a:tabLst>
            </a:pPr>
            <a:r>
              <a:rPr lang="de-DE" altLang="de-DE" b="0" dirty="0"/>
              <a:t>Vertragsabschluss (§ 2), Bedarfsdeckung (§ 3), Haftung (§ 6)</a:t>
            </a:r>
          </a:p>
          <a:p>
            <a:pPr marL="536575" lvl="1" indent="-354013" eaLnBrk="1" hangingPunct="1">
              <a:buFont typeface="Arial" panose="020B0604020202020204" pitchFamily="34" charset="0"/>
              <a:buChar char="•"/>
              <a:tabLst>
                <a:tab pos="536575" algn="l"/>
              </a:tabLst>
            </a:pPr>
            <a:r>
              <a:rPr lang="de-DE" altLang="de-DE" b="0" dirty="0"/>
              <a:t>Grundstücksnutzung, Hausanschluss/Baukostenzuschuss (§§ 8-10)</a:t>
            </a:r>
          </a:p>
          <a:p>
            <a:pPr marL="536575" lvl="1" indent="-354013" eaLnBrk="1" hangingPunct="1">
              <a:buFont typeface="Arial" panose="020B0604020202020204" pitchFamily="34" charset="0"/>
              <a:buChar char="•"/>
              <a:tabLst>
                <a:tab pos="536575" algn="l"/>
              </a:tabLst>
            </a:pPr>
            <a:r>
              <a:rPr lang="de-DE" altLang="de-DE" b="0" dirty="0"/>
              <a:t>Messung, Ablesung, Berechnungsfehler (§§ 18-21)</a:t>
            </a:r>
          </a:p>
          <a:p>
            <a:pPr marL="536575" lvl="1" indent="-354013" eaLnBrk="1" hangingPunct="1">
              <a:buFont typeface="Arial" panose="020B0604020202020204" pitchFamily="34" charset="0"/>
              <a:buChar char="•"/>
              <a:tabLst>
                <a:tab pos="536575" algn="l"/>
              </a:tabLst>
            </a:pPr>
            <a:r>
              <a:rPr lang="de-DE" altLang="de-DE" b="0" dirty="0"/>
              <a:t>Abrechnung, Preisänderungsformeln (§ 24) </a:t>
            </a:r>
          </a:p>
          <a:p>
            <a:pPr marL="536575" lvl="1" indent="-354013" eaLnBrk="1" hangingPunct="1">
              <a:buFont typeface="Arial" panose="020B0604020202020204" pitchFamily="34" charset="0"/>
              <a:buChar char="•"/>
              <a:tabLst>
                <a:tab pos="536575" algn="l"/>
              </a:tabLst>
            </a:pPr>
            <a:r>
              <a:rPr lang="de-DE" altLang="de-DE" b="0" dirty="0"/>
              <a:t>Laufzeit, Kündigung, Wechsel der Vertragspartner/Vertragsnachfolge (§§ 32)</a:t>
            </a:r>
          </a:p>
          <a:p>
            <a:pPr marL="0" lvl="1" indent="0" eaLnBrk="1" hangingPunct="1">
              <a:tabLst>
                <a:tab pos="536575" algn="l"/>
              </a:tabLst>
            </a:pPr>
            <a:r>
              <a:rPr lang="de-DE" altLang="de-DE" sz="1800" b="0" dirty="0">
                <a:solidFill>
                  <a:srgbClr val="0000FF"/>
                </a:solidFill>
              </a:rPr>
              <a:t>Von der AVBFernwärmeV kann abgewichen werden (außer von § 18 Messung)</a:t>
            </a:r>
          </a:p>
          <a:p>
            <a:pPr marL="0" lvl="1" indent="0" eaLnBrk="1" hangingPunct="1">
              <a:tabLst>
                <a:tab pos="536575" algn="l"/>
              </a:tabLst>
            </a:pPr>
            <a:r>
              <a:rPr lang="de-DE" altLang="de-DE" sz="1800" b="0" dirty="0">
                <a:solidFill>
                  <a:srgbClr val="0000FF"/>
                </a:solidFill>
              </a:rPr>
              <a:t>wenn der Kunde damit </a:t>
            </a:r>
            <a:r>
              <a:rPr lang="de-DE" altLang="de-DE" sz="1800" b="0" u="sng" dirty="0">
                <a:solidFill>
                  <a:srgbClr val="0000FF"/>
                </a:solidFill>
              </a:rPr>
              <a:t>nachweislich</a:t>
            </a:r>
            <a:r>
              <a:rPr lang="de-DE" altLang="de-DE" sz="1800" b="0" dirty="0">
                <a:solidFill>
                  <a:srgbClr val="0000FF"/>
                </a:solidFill>
              </a:rPr>
              <a:t> </a:t>
            </a:r>
            <a:r>
              <a:rPr lang="de-DE" altLang="de-DE" sz="1800" b="0" u="sng" dirty="0">
                <a:solidFill>
                  <a:srgbClr val="0000FF"/>
                </a:solidFill>
              </a:rPr>
              <a:t>ausdrücklich</a:t>
            </a:r>
            <a:r>
              <a:rPr lang="de-DE" altLang="de-DE" sz="1800" b="0" dirty="0">
                <a:solidFill>
                  <a:srgbClr val="0000FF"/>
                </a:solidFill>
              </a:rPr>
              <a:t> einverstanden ist</a:t>
            </a:r>
          </a:p>
          <a:p>
            <a:pPr marL="0" lvl="1" indent="0" eaLnBrk="1" hangingPunct="1">
              <a:spcBef>
                <a:spcPts val="600"/>
              </a:spcBef>
              <a:tabLst>
                <a:tab pos="536575" algn="l"/>
              </a:tabLst>
            </a:pPr>
            <a:r>
              <a:rPr lang="de-DE" altLang="de-DE" b="0" dirty="0">
                <a:solidFill>
                  <a:srgbClr val="0000FF"/>
                </a:solidFill>
              </a:rPr>
              <a:t>Verordnung über die Umstellung auf gewerbliche Wärmelieferung für Mietwohnraum (Wärmelieferverordnung - WärmeLV) </a:t>
            </a:r>
          </a:p>
          <a:p>
            <a:pPr marL="0" lvl="1" indent="0" eaLnBrk="1" hangingPunct="1">
              <a:tabLst>
                <a:tab pos="84138" algn="l"/>
                <a:tab pos="360363" algn="l"/>
              </a:tabLst>
            </a:pPr>
            <a:r>
              <a:rPr lang="de-DE" altLang="de-DE" sz="1800" b="0" dirty="0"/>
              <a:t>(gilt z.B. für kommunale Wohnungsunternehmen, siehe § 556c im BGB)</a:t>
            </a:r>
          </a:p>
          <a:p>
            <a:pPr marL="0" lvl="1" indent="0" eaLnBrk="1" hangingPunct="1">
              <a:tabLst>
                <a:tab pos="84138" algn="l"/>
                <a:tab pos="360363" algn="l"/>
              </a:tabLst>
            </a:pPr>
            <a:r>
              <a:rPr lang="de-DE" altLang="de-DE" sz="1800" b="0" dirty="0"/>
              <a:t>Inhalt u.a.: Kostenvergleich vor und nach Umstellung, Umstellungsankündigung des Vermieters, Fristen</a:t>
            </a:r>
          </a:p>
        </p:txBody>
      </p:sp>
    </p:spTree>
    <p:extLst>
      <p:ext uri="{BB962C8B-B14F-4D97-AF65-F5344CB8AC3E}">
        <p14:creationId xmlns:p14="http://schemas.microsoft.com/office/powerpoint/2010/main" val="66674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SAENA - Grundlagen Energiebeschaffung </a:t>
            </a:r>
            <a:endParaRPr lang="de-DE" altLang="de-DE" sz="1200" b="0" dirty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C414295-F196-4292-8C62-289F74FBE296}" type="slidenum">
              <a:rPr lang="de-DE" altLang="de-DE" sz="1200" b="0" smtClean="0"/>
              <a:pPr/>
              <a:t>36</a:t>
            </a:fld>
            <a:endParaRPr lang="de-DE" altLang="de-DE" sz="1200" b="0" dirty="0"/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08.10.2020</a:t>
            </a:r>
            <a:endParaRPr lang="de-DE" altLang="de-DE" sz="1200" b="0" dirty="0"/>
          </a:p>
        </p:txBody>
      </p:sp>
      <p:sp>
        <p:nvSpPr>
          <p:cNvPr id="14341" name="Rectangle 5"/>
          <p:cNvSpPr txBox="1">
            <a:spLocks noGrp="1" noChangeArrowheads="1"/>
          </p:cNvSpPr>
          <p:nvPr/>
        </p:nvSpPr>
        <p:spPr bwMode="auto">
          <a:xfrm>
            <a:off x="8101013" y="6237288"/>
            <a:ext cx="765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8CBB5ED0-6AA7-4327-BF96-B41CC1D2DB47}" type="slidenum">
              <a:rPr lang="de-DE" altLang="de-DE" sz="1200" b="0"/>
              <a:pPr algn="r">
                <a:spcBef>
                  <a:spcPct val="50000"/>
                </a:spcBef>
              </a:pPr>
              <a:t>36</a:t>
            </a:fld>
            <a:endParaRPr lang="de-DE" altLang="de-DE" sz="1200" b="0" dirty="0"/>
          </a:p>
        </p:txBody>
      </p:sp>
      <p:sp>
        <p:nvSpPr>
          <p:cNvPr id="8" name="Textfeld 13"/>
          <p:cNvSpPr txBox="1">
            <a:spLocks noChangeArrowheads="1"/>
          </p:cNvSpPr>
          <p:nvPr/>
        </p:nvSpPr>
        <p:spPr bwMode="auto">
          <a:xfrm>
            <a:off x="323528" y="980728"/>
            <a:ext cx="8542660" cy="558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de-DE" altLang="de-DE" sz="2200" dirty="0"/>
              <a:t>Preisbestandteile</a:t>
            </a:r>
          </a:p>
          <a:p>
            <a:pPr marL="2335213" indent="-2335213" eaLnBrk="1" hangingPunct="1">
              <a:spcAft>
                <a:spcPts val="1200"/>
              </a:spcAft>
              <a:tabLst>
                <a:tab pos="2335213" algn="l"/>
              </a:tabLst>
            </a:pPr>
            <a:r>
              <a:rPr lang="de-DE" altLang="de-DE" b="0" dirty="0">
                <a:solidFill>
                  <a:srgbClr val="0000FF"/>
                </a:solidFill>
              </a:rPr>
              <a:t>Arbeitspreis (AP)</a:t>
            </a:r>
            <a:r>
              <a:rPr lang="de-DE" altLang="de-DE" b="0" dirty="0"/>
              <a:t>	Entgelt für gemessenen Verbrauch (€/MWh oder Cent/kWh)	</a:t>
            </a:r>
            <a:br>
              <a:rPr lang="de-DE" altLang="de-DE" b="0" dirty="0"/>
            </a:br>
            <a:r>
              <a:rPr lang="de-DE" altLang="de-DE" b="0" dirty="0"/>
              <a:t>abhängig von: Brennstoffkosten, Netz- und Kesselverlusten, Pumpstrom, Gewinnerwartung  </a:t>
            </a:r>
          </a:p>
          <a:p>
            <a:pPr marL="2335213" indent="-2335213" eaLnBrk="1" hangingPunct="1">
              <a:spcAft>
                <a:spcPts val="0"/>
              </a:spcAft>
              <a:tabLst>
                <a:tab pos="2335213" algn="l"/>
              </a:tabLst>
            </a:pPr>
            <a:r>
              <a:rPr lang="de-DE" altLang="de-DE" b="0" dirty="0"/>
              <a:t>entweder	</a:t>
            </a:r>
          </a:p>
          <a:p>
            <a:pPr marL="2335213" indent="-2335213" eaLnBrk="1" hangingPunct="1">
              <a:spcAft>
                <a:spcPts val="0"/>
              </a:spcAft>
              <a:tabLst>
                <a:tab pos="2335213" algn="l"/>
              </a:tabLst>
            </a:pPr>
            <a:r>
              <a:rPr lang="de-DE" altLang="de-DE" b="0" dirty="0">
                <a:solidFill>
                  <a:srgbClr val="0000FF"/>
                </a:solidFill>
              </a:rPr>
              <a:t>Leistungspreis (LP)	</a:t>
            </a:r>
            <a:r>
              <a:rPr lang="de-DE" altLang="de-DE" b="0" dirty="0"/>
              <a:t>Entgelt für Leistungsvorhaltung (€/kW,a)</a:t>
            </a:r>
          </a:p>
          <a:p>
            <a:pPr marL="2335213" indent="-2335213" eaLnBrk="1" hangingPunct="1">
              <a:spcAft>
                <a:spcPts val="0"/>
              </a:spcAft>
              <a:tabLst>
                <a:tab pos="2335213" algn="l"/>
              </a:tabLst>
            </a:pPr>
            <a:r>
              <a:rPr lang="de-DE" altLang="de-DE" b="0" dirty="0"/>
              <a:t>oder</a:t>
            </a:r>
          </a:p>
          <a:p>
            <a:pPr marL="2335213" indent="-2335213" eaLnBrk="1" hangingPunct="1">
              <a:spcAft>
                <a:spcPts val="1200"/>
              </a:spcAft>
              <a:tabLst>
                <a:tab pos="2335213" algn="l"/>
              </a:tabLst>
            </a:pPr>
            <a:r>
              <a:rPr lang="de-DE" altLang="de-DE" b="0" dirty="0">
                <a:solidFill>
                  <a:srgbClr val="0000FF"/>
                </a:solidFill>
              </a:rPr>
              <a:t>Grundpreis (GP)</a:t>
            </a:r>
            <a:r>
              <a:rPr lang="de-DE" altLang="de-DE" b="0" dirty="0"/>
              <a:t>	Entgelt für Leistungsvorhaltung (€/Jahr, €/Monat)	</a:t>
            </a:r>
            <a:br>
              <a:rPr lang="de-DE" altLang="de-DE" b="0" dirty="0"/>
            </a:br>
            <a:r>
              <a:rPr lang="de-DE" altLang="de-DE" b="0" dirty="0"/>
              <a:t>abhängig von: Investitionen (Erzeugungsanlagen, Netz), Wartungsaufwand, Personalaufwand, Gewinnerwartung, Laufzeit</a:t>
            </a:r>
          </a:p>
          <a:p>
            <a:pPr marL="2335213" indent="-2335213" eaLnBrk="1" hangingPunct="1">
              <a:spcAft>
                <a:spcPts val="600"/>
              </a:spcAft>
              <a:tabLst>
                <a:tab pos="2335213" algn="l"/>
              </a:tabLst>
            </a:pPr>
            <a:r>
              <a:rPr lang="de-DE" altLang="de-DE" b="0" dirty="0">
                <a:solidFill>
                  <a:srgbClr val="0000FF"/>
                </a:solidFill>
              </a:rPr>
              <a:t>Messpreis (MP)</a:t>
            </a:r>
            <a:r>
              <a:rPr lang="de-DE" altLang="de-DE" b="0" dirty="0"/>
              <a:t>	Entgelt für Messung und Abrechnung pro Abnahmestelle (€/Monat, €/Jahr)</a:t>
            </a:r>
          </a:p>
          <a:p>
            <a:pPr marL="2335213" indent="-2335213" eaLnBrk="1" hangingPunct="1">
              <a:spcAft>
                <a:spcPts val="600"/>
              </a:spcAft>
              <a:tabLst>
                <a:tab pos="2335213" algn="l"/>
              </a:tabLst>
            </a:pPr>
            <a:endParaRPr lang="de-DE" altLang="de-DE" b="0" dirty="0"/>
          </a:p>
          <a:p>
            <a:pPr marL="2335213" indent="-2335213" eaLnBrk="1" hangingPunct="1">
              <a:spcAft>
                <a:spcPts val="600"/>
              </a:spcAft>
              <a:tabLst>
                <a:tab pos="2335213" algn="l"/>
              </a:tabLst>
            </a:pPr>
            <a:endParaRPr lang="de-DE" altLang="de-DE" b="0" dirty="0"/>
          </a:p>
        </p:txBody>
      </p:sp>
      <p:sp>
        <p:nvSpPr>
          <p:cNvPr id="2" name="Rechteck 1"/>
          <p:cNvSpPr/>
          <p:nvPr/>
        </p:nvSpPr>
        <p:spPr bwMode="auto">
          <a:xfrm>
            <a:off x="395536" y="1412776"/>
            <a:ext cx="8088064" cy="1368152"/>
          </a:xfrm>
          <a:prstGeom prst="rect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395536" y="2852936"/>
            <a:ext cx="8088064" cy="2124000"/>
          </a:xfrm>
          <a:prstGeom prst="rect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395536" y="5085184"/>
            <a:ext cx="8088064" cy="900000"/>
          </a:xfrm>
          <a:prstGeom prst="rect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67544" y="2124145"/>
            <a:ext cx="223224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dirty="0"/>
              <a:t>verbrauchsabhängig</a:t>
            </a:r>
          </a:p>
          <a:p>
            <a:r>
              <a:rPr lang="de-DE" sz="1600" dirty="0"/>
              <a:t>immer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67544" y="4325034"/>
            <a:ext cx="223224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/>
            </a:lvl1pPr>
          </a:lstStyle>
          <a:p>
            <a:r>
              <a:rPr lang="de-DE" dirty="0"/>
              <a:t>verbrauchsunab-hängig, meistens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67544" y="5373216"/>
            <a:ext cx="223224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/>
            </a:lvl1pPr>
          </a:lstStyle>
          <a:p>
            <a:r>
              <a:rPr lang="de-DE" dirty="0"/>
              <a:t>verbrauchsunab-hängig, eher selten</a:t>
            </a:r>
          </a:p>
        </p:txBody>
      </p:sp>
    </p:spTree>
    <p:extLst>
      <p:ext uri="{BB962C8B-B14F-4D97-AF65-F5344CB8AC3E}">
        <p14:creationId xmlns:p14="http://schemas.microsoft.com/office/powerpoint/2010/main" val="297146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SAENA - Grundlagen Energiebeschaffung </a:t>
            </a:r>
            <a:endParaRPr lang="de-DE" altLang="de-DE" sz="1200" b="0" dirty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C414295-F196-4292-8C62-289F74FBE296}" type="slidenum">
              <a:rPr lang="de-DE" altLang="de-DE" sz="1200" b="0" smtClean="0"/>
              <a:pPr/>
              <a:t>37</a:t>
            </a:fld>
            <a:endParaRPr lang="de-DE" altLang="de-DE" sz="1200" b="0" dirty="0"/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08.10.2020</a:t>
            </a:r>
            <a:endParaRPr lang="de-DE" altLang="de-DE" sz="1200" b="0" dirty="0"/>
          </a:p>
        </p:txBody>
      </p:sp>
      <p:sp>
        <p:nvSpPr>
          <p:cNvPr id="14341" name="Rectangle 5"/>
          <p:cNvSpPr txBox="1">
            <a:spLocks noGrp="1" noChangeArrowheads="1"/>
          </p:cNvSpPr>
          <p:nvPr/>
        </p:nvSpPr>
        <p:spPr bwMode="auto">
          <a:xfrm>
            <a:off x="8101013" y="6237288"/>
            <a:ext cx="765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8CBB5ED0-6AA7-4327-BF96-B41CC1D2DB47}" type="slidenum">
              <a:rPr lang="de-DE" altLang="de-DE" sz="1200" b="0"/>
              <a:pPr algn="r">
                <a:spcBef>
                  <a:spcPct val="50000"/>
                </a:spcBef>
              </a:pPr>
              <a:t>37</a:t>
            </a:fld>
            <a:endParaRPr lang="de-DE" altLang="de-DE" sz="1200" b="0" dirty="0"/>
          </a:p>
        </p:txBody>
      </p:sp>
      <p:sp>
        <p:nvSpPr>
          <p:cNvPr id="8" name="Textfeld 13"/>
          <p:cNvSpPr txBox="1">
            <a:spLocks noChangeArrowheads="1"/>
          </p:cNvSpPr>
          <p:nvPr/>
        </p:nvSpPr>
        <p:spPr bwMode="auto">
          <a:xfrm>
            <a:off x="323528" y="980728"/>
            <a:ext cx="8542660" cy="5124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de-DE" altLang="de-DE" sz="2200" dirty="0"/>
              <a:t>Besonderheiten bei der Versorgung mit Fernwärme</a:t>
            </a:r>
            <a:endParaRPr lang="de-DE" altLang="de-DE" sz="2200" b="0" dirty="0"/>
          </a:p>
          <a:p>
            <a:pPr marL="360363" lvl="1" indent="-360363" eaLnBrk="1" hangingPunct="1">
              <a:buFont typeface="Arial" panose="020B0604020202020204" pitchFamily="34" charset="0"/>
              <a:buChar char="•"/>
              <a:tabLst>
                <a:tab pos="84138" algn="l"/>
                <a:tab pos="360363" algn="l"/>
              </a:tabLst>
            </a:pPr>
            <a:r>
              <a:rPr lang="de-DE" altLang="de-DE" b="0" u="sng" dirty="0"/>
              <a:t>Leistung</a:t>
            </a:r>
            <a:r>
              <a:rPr lang="de-DE" altLang="de-DE" b="0" dirty="0"/>
              <a:t>:	</a:t>
            </a:r>
            <a:br>
              <a:rPr lang="de-DE" altLang="de-DE" b="0" dirty="0"/>
            </a:br>
            <a:r>
              <a:rPr lang="de-DE" altLang="de-DE" b="0" dirty="0"/>
              <a:t>Leistungsbedarf (Heizlast) bei Auslegungstemperatur (z.B. Chemnitz und Dresden -14°C; Greiz -16°C; Oberwiesenthal -18°C); nach </a:t>
            </a:r>
            <a:br>
              <a:rPr lang="de-DE" altLang="de-DE" b="0" dirty="0"/>
            </a:br>
            <a:r>
              <a:rPr lang="de-DE" altLang="de-DE" b="0" dirty="0"/>
              <a:t>DIN EN 12831 berechneter Wert, kein Messwert</a:t>
            </a:r>
          </a:p>
          <a:p>
            <a:pPr marL="360363" lvl="1" indent="-360363" eaLnBrk="1" hangingPunct="1">
              <a:buFont typeface="Arial" panose="020B0604020202020204" pitchFamily="34" charset="0"/>
              <a:buChar char="•"/>
              <a:tabLst>
                <a:tab pos="84138" algn="l"/>
                <a:tab pos="360363" algn="l"/>
              </a:tabLst>
            </a:pPr>
            <a:r>
              <a:rPr lang="de-DE" altLang="de-DE" b="0" u="sng" dirty="0"/>
              <a:t>Laufzeit</a:t>
            </a:r>
            <a:r>
              <a:rPr lang="de-DE" altLang="de-DE" b="0" dirty="0"/>
              <a:t>:	</a:t>
            </a:r>
            <a:br>
              <a:rPr lang="de-DE" altLang="de-DE" b="0" dirty="0"/>
            </a:br>
            <a:r>
              <a:rPr lang="de-DE" altLang="de-DE" b="0" dirty="0"/>
              <a:t>normalerweise 10 Jahre, im Ausnahmefall auch bis 15 Jahre (wenn vorher 10 Jahre angeboten wurden)</a:t>
            </a:r>
          </a:p>
          <a:p>
            <a:pPr marL="360363" lvl="1" indent="-360363" eaLnBrk="1" hangingPunct="1">
              <a:buFont typeface="Arial" panose="020B0604020202020204" pitchFamily="34" charset="0"/>
              <a:buChar char="•"/>
              <a:tabLst>
                <a:tab pos="84138" algn="l"/>
                <a:tab pos="360363" algn="l"/>
              </a:tabLst>
            </a:pPr>
            <a:r>
              <a:rPr lang="de-DE" altLang="de-DE" b="0" u="sng" dirty="0"/>
              <a:t>Wahl des Lieferers</a:t>
            </a:r>
            <a:r>
              <a:rPr lang="de-DE" altLang="de-DE" b="0" dirty="0"/>
              <a:t>:	</a:t>
            </a:r>
            <a:br>
              <a:rPr lang="de-DE" altLang="de-DE" b="0" dirty="0"/>
            </a:br>
            <a:r>
              <a:rPr lang="de-DE" altLang="de-DE" b="0" dirty="0"/>
              <a:t>praktisch nur bei der Ausschreibung möglich; späterer Wechsel schwierig, vor allem wenn Netz vom Wärmelieferer errichtet</a:t>
            </a:r>
          </a:p>
          <a:p>
            <a:pPr marL="360363" lvl="1" indent="-360363" eaLnBrk="1" hangingPunct="1">
              <a:buFont typeface="Arial" panose="020B0604020202020204" pitchFamily="34" charset="0"/>
              <a:buChar char="•"/>
              <a:tabLst>
                <a:tab pos="84138" algn="l"/>
                <a:tab pos="360363" algn="l"/>
              </a:tabLst>
            </a:pPr>
            <a:r>
              <a:rPr lang="de-DE" altLang="de-DE" b="0" u="sng" dirty="0"/>
              <a:t>Fernwärmesatzung</a:t>
            </a:r>
            <a:r>
              <a:rPr lang="de-DE" altLang="de-DE" b="0" dirty="0"/>
              <a:t>:	</a:t>
            </a:r>
            <a:br>
              <a:rPr lang="de-DE" altLang="de-DE" b="0" dirty="0"/>
            </a:br>
            <a:r>
              <a:rPr lang="de-DE" altLang="de-DE" b="0" dirty="0"/>
              <a:t>zwangsweiser Anschluss schränkt Möglichkeiten des Kunden ein </a:t>
            </a:r>
          </a:p>
          <a:p>
            <a:pPr marL="360363" lvl="1" indent="-360363" eaLnBrk="1" hangingPunct="1">
              <a:buFont typeface="Arial" panose="020B0604020202020204" pitchFamily="34" charset="0"/>
              <a:buChar char="•"/>
              <a:tabLst>
                <a:tab pos="84138" algn="l"/>
                <a:tab pos="360363" algn="l"/>
              </a:tabLst>
            </a:pPr>
            <a:r>
              <a:rPr lang="de-DE" altLang="de-DE" b="0" u="sng" dirty="0"/>
              <a:t>Preisanpassung</a:t>
            </a:r>
            <a:r>
              <a:rPr lang="de-DE" altLang="de-DE" b="0" dirty="0"/>
              <a:t>:	</a:t>
            </a:r>
            <a:br>
              <a:rPr lang="de-DE" altLang="de-DE" b="0" dirty="0"/>
            </a:br>
            <a:r>
              <a:rPr lang="de-DE" altLang="de-DE" b="0" dirty="0"/>
              <a:t>Fixpreise nicht möglich wegen langer Laufzeiten, deshalb Preis-änderungsformeln für Arbeitspreis und Leistungspreis/Grundpreis </a:t>
            </a:r>
          </a:p>
        </p:txBody>
      </p:sp>
    </p:spTree>
    <p:extLst>
      <p:ext uri="{BB962C8B-B14F-4D97-AF65-F5344CB8AC3E}">
        <p14:creationId xmlns:p14="http://schemas.microsoft.com/office/powerpoint/2010/main" val="319686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SAENA - Grundlagen Energiebeschaffung </a:t>
            </a:r>
            <a:endParaRPr lang="de-DE" altLang="de-DE" sz="1200" b="0" dirty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C414295-F196-4292-8C62-289F74FBE296}" type="slidenum">
              <a:rPr lang="de-DE" altLang="de-DE" sz="1200" b="0" smtClean="0"/>
              <a:pPr/>
              <a:t>38</a:t>
            </a:fld>
            <a:endParaRPr lang="de-DE" altLang="de-DE" sz="1200" b="0" dirty="0"/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08.10.2020</a:t>
            </a:r>
            <a:endParaRPr lang="de-DE" altLang="de-DE" sz="1200" b="0" dirty="0"/>
          </a:p>
        </p:txBody>
      </p:sp>
      <p:sp>
        <p:nvSpPr>
          <p:cNvPr id="14341" name="Rectangle 5"/>
          <p:cNvSpPr txBox="1">
            <a:spLocks noGrp="1" noChangeArrowheads="1"/>
          </p:cNvSpPr>
          <p:nvPr/>
        </p:nvSpPr>
        <p:spPr bwMode="auto">
          <a:xfrm>
            <a:off x="8101013" y="6237288"/>
            <a:ext cx="765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8CBB5ED0-6AA7-4327-BF96-B41CC1D2DB47}" type="slidenum">
              <a:rPr lang="de-DE" altLang="de-DE" sz="1200" b="0"/>
              <a:pPr algn="r">
                <a:spcBef>
                  <a:spcPct val="50000"/>
                </a:spcBef>
              </a:pPr>
              <a:t>38</a:t>
            </a:fld>
            <a:endParaRPr lang="de-DE" altLang="de-DE" sz="1200" b="0" dirty="0"/>
          </a:p>
        </p:txBody>
      </p:sp>
      <p:sp>
        <p:nvSpPr>
          <p:cNvPr id="8" name="Textfeld 13"/>
          <p:cNvSpPr txBox="1">
            <a:spLocks noChangeArrowheads="1"/>
          </p:cNvSpPr>
          <p:nvPr/>
        </p:nvSpPr>
        <p:spPr bwMode="auto">
          <a:xfrm>
            <a:off x="323528" y="980728"/>
            <a:ext cx="8542660" cy="497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de-DE" altLang="de-DE" sz="2200" dirty="0"/>
              <a:t>Preisanpassung in Wärmelieferverträgen</a:t>
            </a:r>
          </a:p>
          <a:p>
            <a:pPr marL="0" indent="0" eaLnBrk="1" hangingPunct="1">
              <a:spcAft>
                <a:spcPts val="600"/>
              </a:spcAft>
            </a:pPr>
            <a:r>
              <a:rPr lang="de-DE" altLang="de-DE" b="0" dirty="0">
                <a:solidFill>
                  <a:srgbClr val="0000FF"/>
                </a:solidFill>
              </a:rPr>
              <a:t>§ 24 AVBFernwärmeV</a:t>
            </a:r>
            <a:r>
              <a:rPr lang="de-DE" altLang="de-DE" b="0" dirty="0"/>
              <a:t>: „Preisänderungsklauseln dürfen nur so ausgestal-tet sein, dass sie sowohl die Kostenentwicklung bei Erzeugung und Be-reitstellung der Fernwärme durch das Unternehmen als auch die jewei-ligen Verhältnisse auf dem Wärmemarkt angemessen berücksichtigen. Sie müssen die maßgeblichen Berechnungsfaktoren vollständig und in all-gemein verständlicher Form ausweisen.“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</a:pPr>
            <a:r>
              <a:rPr lang="de-DE" altLang="de-DE" b="0" dirty="0">
                <a:solidFill>
                  <a:srgbClr val="0000FF"/>
                </a:solidFill>
              </a:rPr>
              <a:t>BGH</a:t>
            </a:r>
            <a:r>
              <a:rPr lang="de-DE" altLang="de-DE" b="0" dirty="0"/>
              <a:t>: Formeln, die nicht AVBFernwärmeV gerecht werden, sind nichtig. Der Gewinn darf durch Formeln nicht steigen, Kosten des Wärmelieferers müssen wiedergegeben werden.	</a:t>
            </a:r>
            <a:br>
              <a:rPr lang="de-DE" altLang="de-DE" b="0" dirty="0"/>
            </a:br>
            <a:r>
              <a:rPr lang="de-DE" altLang="de-DE" b="0" dirty="0">
                <a:solidFill>
                  <a:srgbClr val="0000FF"/>
                </a:solidFill>
              </a:rPr>
              <a:t>z.B. Urteil VIII ZR 339/10 vom 13.07.2011</a:t>
            </a:r>
            <a:r>
              <a:rPr lang="de-DE" altLang="de-DE" b="0" dirty="0"/>
              <a:t>: „§ 24 Abs. 4 … AVBFern-wärmeV erfordert bei Anpassungsklauseln für den Arbeitspreis, dass zur Wahrung der kostenmäßigen Zusammenhänge als Bemessungsgröße ein Indikator verwendet wird, der an die </a:t>
            </a:r>
            <a:r>
              <a:rPr lang="de-DE" altLang="de-DE" b="0" dirty="0">
                <a:solidFill>
                  <a:srgbClr val="0000FF"/>
                </a:solidFill>
              </a:rPr>
              <a:t>tatsächliche Entwicklung </a:t>
            </a:r>
            <a:r>
              <a:rPr lang="de-DE" altLang="de-DE" b="0" dirty="0"/>
              <a:t>des bei der Wärmeerzeugung überwiegend eingesetzten Brennstoffs anknüpft.“</a:t>
            </a:r>
          </a:p>
        </p:txBody>
      </p:sp>
    </p:spTree>
    <p:extLst>
      <p:ext uri="{BB962C8B-B14F-4D97-AF65-F5344CB8AC3E}">
        <p14:creationId xmlns:p14="http://schemas.microsoft.com/office/powerpoint/2010/main" val="158277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SAENA - Grundlagen Energiebeschaffung </a:t>
            </a:r>
            <a:endParaRPr lang="de-DE" altLang="de-DE" sz="1200" b="0" dirty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C414295-F196-4292-8C62-289F74FBE296}" type="slidenum">
              <a:rPr lang="de-DE" altLang="de-DE" sz="1200" b="0" smtClean="0"/>
              <a:pPr/>
              <a:t>39</a:t>
            </a:fld>
            <a:endParaRPr lang="de-DE" altLang="de-DE" sz="1200" b="0" dirty="0"/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08.10.2020</a:t>
            </a:r>
            <a:endParaRPr lang="de-DE" altLang="de-DE" sz="1200" b="0" dirty="0"/>
          </a:p>
        </p:txBody>
      </p:sp>
      <p:sp>
        <p:nvSpPr>
          <p:cNvPr id="14341" name="Rectangle 5"/>
          <p:cNvSpPr txBox="1">
            <a:spLocks noGrp="1" noChangeArrowheads="1"/>
          </p:cNvSpPr>
          <p:nvPr/>
        </p:nvSpPr>
        <p:spPr bwMode="auto">
          <a:xfrm>
            <a:off x="8101013" y="6237288"/>
            <a:ext cx="765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8CBB5ED0-6AA7-4327-BF96-B41CC1D2DB47}" type="slidenum">
              <a:rPr lang="de-DE" altLang="de-DE" sz="1200" b="0"/>
              <a:pPr algn="r">
                <a:spcBef>
                  <a:spcPct val="50000"/>
                </a:spcBef>
              </a:pPr>
              <a:t>39</a:t>
            </a:fld>
            <a:endParaRPr lang="de-DE" altLang="de-DE" sz="1200" b="0" dirty="0"/>
          </a:p>
        </p:txBody>
      </p:sp>
      <p:sp>
        <p:nvSpPr>
          <p:cNvPr id="8" name="Textfeld 13"/>
          <p:cNvSpPr txBox="1">
            <a:spLocks noChangeArrowheads="1"/>
          </p:cNvSpPr>
          <p:nvPr/>
        </p:nvSpPr>
        <p:spPr bwMode="auto">
          <a:xfrm>
            <a:off x="323528" y="980728"/>
            <a:ext cx="8542660" cy="527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de-DE" altLang="de-DE" sz="2200" dirty="0"/>
              <a:t>Kostenstruktur der Wärme aus der Sicht des Wärmelieferers</a:t>
            </a:r>
          </a:p>
          <a:p>
            <a:pPr marL="1706563" indent="-1706563" eaLnBrk="1" hangingPunct="1">
              <a:spcBef>
                <a:spcPts val="0"/>
              </a:spcBef>
              <a:spcAft>
                <a:spcPts val="0"/>
              </a:spcAft>
              <a:tabLst>
                <a:tab pos="1438275" algn="l"/>
                <a:tab pos="1706563" algn="l"/>
              </a:tabLst>
            </a:pPr>
            <a:r>
              <a:rPr lang="de-DE" altLang="de-DE" b="0" dirty="0">
                <a:solidFill>
                  <a:srgbClr val="0000FF"/>
                </a:solidFill>
              </a:rPr>
              <a:t>Arbeitspreis	= 	Entgelt für den gemessenen Verbrauch </a:t>
            </a:r>
          </a:p>
          <a:p>
            <a:pPr marL="1706563" indent="-1706563" eaLnBrk="1" hangingPunct="1">
              <a:spcBef>
                <a:spcPts val="0"/>
              </a:spcBef>
              <a:spcAft>
                <a:spcPts val="0"/>
              </a:spcAft>
              <a:tabLst>
                <a:tab pos="1438275" algn="l"/>
                <a:tab pos="1706563" algn="l"/>
              </a:tabLst>
            </a:pPr>
            <a:r>
              <a:rPr lang="de-DE" altLang="de-DE" b="0" dirty="0">
                <a:solidFill>
                  <a:srgbClr val="0000FF"/>
                </a:solidFill>
              </a:rPr>
              <a:t>		</a:t>
            </a:r>
            <a:r>
              <a:rPr lang="de-DE" altLang="de-DE" b="0" dirty="0"/>
              <a:t>vom Verbrauch abhängige Kosten:</a:t>
            </a:r>
            <a:br>
              <a:rPr lang="de-DE" altLang="de-DE" b="0" dirty="0"/>
            </a:br>
            <a:r>
              <a:rPr lang="de-DE" altLang="de-DE" b="0" dirty="0"/>
              <a:t>Brennstoffkosten, Stromkosten für die Umwälzpumpen, Gewinn</a:t>
            </a:r>
          </a:p>
          <a:p>
            <a:pPr marL="1706563" indent="-1706563" eaLnBrk="1" hangingPunct="1">
              <a:spcBef>
                <a:spcPts val="0"/>
              </a:spcBef>
              <a:spcAft>
                <a:spcPts val="0"/>
              </a:spcAft>
              <a:tabLst>
                <a:tab pos="1438275" algn="l"/>
                <a:tab pos="1706563" algn="l"/>
              </a:tabLst>
            </a:pPr>
            <a:r>
              <a:rPr lang="de-DE" altLang="de-DE" b="0" dirty="0"/>
              <a:t>	 	Kostenanteil Arbeitspreis: </a:t>
            </a:r>
            <a:br>
              <a:rPr lang="de-DE" altLang="de-DE" b="0" dirty="0"/>
            </a:br>
            <a:r>
              <a:rPr lang="de-DE" altLang="de-DE" b="0" dirty="0"/>
              <a:t>bei den gegenwärtigen Brennstoffpreisen ca. 2/3</a:t>
            </a:r>
          </a:p>
          <a:p>
            <a:pPr marL="1706563" indent="-1706563" eaLnBrk="1" hangingPunct="1">
              <a:spcBef>
                <a:spcPts val="600"/>
              </a:spcBef>
              <a:spcAft>
                <a:spcPts val="0"/>
              </a:spcAft>
              <a:tabLst>
                <a:tab pos="1438275" algn="l"/>
                <a:tab pos="1706563" algn="l"/>
              </a:tabLst>
            </a:pPr>
            <a:r>
              <a:rPr lang="de-DE" altLang="de-DE" b="0" dirty="0">
                <a:solidFill>
                  <a:srgbClr val="0000FF"/>
                </a:solidFill>
              </a:rPr>
              <a:t>Leistungspreis = Entgelt für die Leistungsvorhaltung</a:t>
            </a:r>
          </a:p>
          <a:p>
            <a:pPr marL="1706563" indent="-1706563" eaLnBrk="1" hangingPunct="1">
              <a:spcBef>
                <a:spcPts val="0"/>
              </a:spcBef>
              <a:spcAft>
                <a:spcPts val="0"/>
              </a:spcAft>
              <a:tabLst>
                <a:tab pos="1438275" algn="l"/>
                <a:tab pos="1706563" algn="l"/>
              </a:tabLst>
            </a:pPr>
            <a:r>
              <a:rPr lang="de-DE" altLang="de-DE" b="0" dirty="0"/>
              <a:t>		vom Verbrauch unabhängige Kosten:</a:t>
            </a:r>
            <a:br>
              <a:rPr lang="de-DE" altLang="de-DE" b="0" dirty="0"/>
            </a:br>
            <a:r>
              <a:rPr lang="de-DE" altLang="de-DE" b="0" dirty="0"/>
              <a:t>Kapitaldienst, Wartungs- und Instandhaltungskosten, Personalkosten, Gewinn</a:t>
            </a:r>
          </a:p>
          <a:p>
            <a:pPr marL="1706563" indent="-1706563" eaLnBrk="1" hangingPunct="1">
              <a:spcBef>
                <a:spcPts val="0"/>
              </a:spcBef>
              <a:spcAft>
                <a:spcPts val="0"/>
              </a:spcAft>
              <a:tabLst>
                <a:tab pos="1438275" algn="l"/>
                <a:tab pos="1706563" algn="l"/>
              </a:tabLst>
            </a:pPr>
            <a:r>
              <a:rPr lang="de-DE" altLang="de-DE" b="0" dirty="0"/>
              <a:t>		Kostenanteil Grundpreis: </a:t>
            </a:r>
            <a:br>
              <a:rPr lang="de-DE" altLang="de-DE" b="0" dirty="0"/>
            </a:br>
            <a:r>
              <a:rPr lang="de-DE" altLang="de-DE" b="0" dirty="0"/>
              <a:t>bei den gegenwärtigen Brennstoffpreisen ca. 1/3</a:t>
            </a:r>
          </a:p>
          <a:p>
            <a:pPr marL="1706563" indent="-1706563" eaLnBrk="1" hangingPunct="1">
              <a:spcBef>
                <a:spcPts val="600"/>
              </a:spcBef>
              <a:spcAft>
                <a:spcPts val="0"/>
              </a:spcAft>
              <a:tabLst>
                <a:tab pos="1438275" algn="l"/>
                <a:tab pos="1706563" algn="l"/>
              </a:tabLst>
            </a:pPr>
            <a:r>
              <a:rPr lang="de-DE" altLang="de-DE" b="0" dirty="0">
                <a:solidFill>
                  <a:srgbClr val="0000FF"/>
                </a:solidFill>
              </a:rPr>
              <a:t>falls Messpreis = Entgelt für die Messung/Abrechnung</a:t>
            </a:r>
          </a:p>
          <a:p>
            <a:pPr marL="1706563" indent="-1706563" eaLnBrk="1" hangingPunct="1">
              <a:spcBef>
                <a:spcPts val="0"/>
              </a:spcBef>
              <a:spcAft>
                <a:spcPts val="0"/>
              </a:spcAft>
              <a:tabLst>
                <a:tab pos="1438275" algn="l"/>
                <a:tab pos="1706563" algn="l"/>
              </a:tabLst>
            </a:pPr>
            <a:r>
              <a:rPr lang="de-DE" altLang="de-DE" b="0" dirty="0"/>
              <a:t>		vom Verbrauch unabhängige Kosten:</a:t>
            </a:r>
            <a:br>
              <a:rPr lang="de-DE" altLang="de-DE" b="0" dirty="0"/>
            </a:br>
            <a:r>
              <a:rPr lang="de-DE" altLang="de-DE" b="0" dirty="0"/>
              <a:t>Messgeräte, Ablesung, Abrechnung</a:t>
            </a:r>
          </a:p>
        </p:txBody>
      </p:sp>
    </p:spTree>
    <p:extLst>
      <p:ext uri="{BB962C8B-B14F-4D97-AF65-F5344CB8AC3E}">
        <p14:creationId xmlns:p14="http://schemas.microsoft.com/office/powerpoint/2010/main" val="328352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SAENA - Grundlagen Energiebeschaffung </a:t>
            </a:r>
            <a:endParaRPr lang="de-DE" altLang="de-DE" sz="1200" b="0" dirty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C414295-F196-4292-8C62-289F74FBE296}" type="slidenum">
              <a:rPr lang="de-DE" altLang="de-DE" sz="1200" b="0" smtClean="0"/>
              <a:pPr/>
              <a:t>4</a:t>
            </a:fld>
            <a:endParaRPr lang="de-DE" altLang="de-DE" sz="1200" b="0" dirty="0"/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08.10.2020</a:t>
            </a:r>
            <a:endParaRPr lang="de-DE" altLang="de-DE" sz="1200" b="0" dirty="0"/>
          </a:p>
        </p:txBody>
      </p:sp>
      <p:sp>
        <p:nvSpPr>
          <p:cNvPr id="14341" name="Rectangle 5"/>
          <p:cNvSpPr txBox="1">
            <a:spLocks noGrp="1" noChangeArrowheads="1"/>
          </p:cNvSpPr>
          <p:nvPr/>
        </p:nvSpPr>
        <p:spPr bwMode="auto">
          <a:xfrm>
            <a:off x="8101013" y="6237288"/>
            <a:ext cx="765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8CBB5ED0-6AA7-4327-BF96-B41CC1D2DB47}" type="slidenum">
              <a:rPr lang="de-DE" altLang="de-DE" sz="1200" b="0"/>
              <a:pPr algn="r">
                <a:spcBef>
                  <a:spcPct val="50000"/>
                </a:spcBef>
              </a:pPr>
              <a:t>4</a:t>
            </a:fld>
            <a:endParaRPr lang="de-DE" altLang="de-DE" sz="1200" b="0" dirty="0"/>
          </a:p>
        </p:txBody>
      </p:sp>
      <p:sp>
        <p:nvSpPr>
          <p:cNvPr id="7" name="Textfeld 13"/>
          <p:cNvSpPr txBox="1">
            <a:spLocks noChangeArrowheads="1"/>
          </p:cNvSpPr>
          <p:nvPr/>
        </p:nvSpPr>
        <p:spPr bwMode="auto">
          <a:xfrm>
            <a:off x="323528" y="908720"/>
            <a:ext cx="85426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de-DE" altLang="de-DE" sz="2200" dirty="0"/>
              <a:t>Strom, Erdgas, Fernwärme – Gemeinsamkeiten, Unterschiede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414312"/>
              </p:ext>
            </p:extLst>
          </p:nvPr>
        </p:nvGraphicFramePr>
        <p:xfrm>
          <a:off x="432812" y="1330672"/>
          <a:ext cx="8311848" cy="4602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27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94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202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8128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Strom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Erdgas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Fernwärme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328">
                <a:tc>
                  <a:txBody>
                    <a:bodyPr/>
                    <a:lstStyle/>
                    <a:p>
                      <a:r>
                        <a:rPr lang="de-DE" sz="1600" dirty="0"/>
                        <a:t>Liberalisierter Markt </a:t>
                      </a:r>
                      <a:r>
                        <a:rPr lang="de-DE" sz="1700" baseline="30000" dirty="0"/>
                        <a:t>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Ja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Nein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200">
                <a:tc>
                  <a:txBody>
                    <a:bodyPr/>
                    <a:lstStyle/>
                    <a:p>
                      <a:r>
                        <a:rPr lang="de-DE" sz="1600" dirty="0"/>
                        <a:t>Gesetzl. Grundlagen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EnWG</a:t>
                      </a:r>
                      <a:r>
                        <a:rPr lang="de-DE" sz="1400" baseline="0" dirty="0">
                          <a:solidFill>
                            <a:schemeClr val="tx1"/>
                          </a:solidFill>
                        </a:rPr>
                        <a:t> //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StromGVV, StromNZV, StromNEV, NAV // GasGVV, GasNZV, NDAV, GasNEV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solidFill>
                            <a:schemeClr val="tx1"/>
                          </a:solidFill>
                        </a:rPr>
                        <a:t>AVBFernwärmeV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6800">
                <a:tc>
                  <a:txBody>
                    <a:bodyPr/>
                    <a:lstStyle/>
                    <a:p>
                      <a:r>
                        <a:rPr lang="de-DE" sz="1600" dirty="0"/>
                        <a:t>Physikalische Besonderheiten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Erzeugung u. Ver-brauch zeitgleich, </a:t>
                      </a:r>
                      <a:r>
                        <a:rPr lang="de-DE" sz="1600" baseline="0" dirty="0"/>
                        <a:t>kaum speicherbar</a:t>
                      </a:r>
                      <a:endParaRPr lang="de-DE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speicherbar;</a:t>
                      </a:r>
                    </a:p>
                    <a:p>
                      <a:pPr algn="ctr"/>
                      <a:r>
                        <a:rPr lang="de-DE" sz="1600" dirty="0"/>
                        <a:t>Netzpuffer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begrenzt speicherbar;</a:t>
                      </a:r>
                    </a:p>
                    <a:p>
                      <a:pPr algn="ctr"/>
                      <a:r>
                        <a:rPr lang="de-DE" sz="1600" dirty="0"/>
                        <a:t>Netzpuffer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de-DE" sz="1600" dirty="0"/>
                        <a:t>Netz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überregional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lokal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de-DE" sz="1600" dirty="0"/>
                        <a:t>Versorgungsebenen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HS,</a:t>
                      </a:r>
                      <a:r>
                        <a:rPr lang="de-DE" sz="1600" baseline="0" dirty="0"/>
                        <a:t> MS, NS</a:t>
                      </a:r>
                      <a:endParaRPr lang="de-DE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HD, MD, 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individuell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Konzessionsabgaben, Energiesteuer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Ja (Konzessionsabgabenverordnung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Gesetz: Nein</a:t>
                      </a:r>
                    </a:p>
                    <a:p>
                      <a:pPr algn="ctr"/>
                      <a:r>
                        <a:rPr lang="de-DE" sz="1600" dirty="0"/>
                        <a:t>aber</a:t>
                      </a:r>
                      <a:r>
                        <a:rPr lang="de-DE" sz="1600" baseline="0" dirty="0"/>
                        <a:t> zulässig</a:t>
                      </a:r>
                      <a:endParaRPr lang="de-DE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de-DE" sz="1600" dirty="0"/>
                        <a:t>Kundenart (Standard)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Tarif- und</a:t>
                      </a:r>
                      <a:r>
                        <a:rPr lang="de-DE" sz="1600" baseline="0" dirty="0"/>
                        <a:t> Sonderkunden</a:t>
                      </a:r>
                      <a:endParaRPr lang="de-DE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Sonderkunden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de-DE" sz="1600" dirty="0"/>
                        <a:t>Messung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Verbrauch; teilweise Leistung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Verbrauch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de-DE" sz="1600" dirty="0"/>
                        <a:t>Preisniveau ct/kWh brutto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de-DE" sz="1600" dirty="0"/>
                        <a:t>Typische Vertragslaufzeit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 .. 2 Jahre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10 Jahre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Textfeld 13"/>
          <p:cNvSpPr txBox="1">
            <a:spLocks noChangeArrowheads="1"/>
          </p:cNvSpPr>
          <p:nvPr/>
        </p:nvSpPr>
        <p:spPr bwMode="auto">
          <a:xfrm>
            <a:off x="323528" y="5929535"/>
            <a:ext cx="85426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de-DE" altLang="de-DE" sz="1400" b="0" baseline="30000" dirty="0"/>
              <a:t>1)</a:t>
            </a:r>
            <a:r>
              <a:rPr lang="de-DE" altLang="de-DE" sz="1400" b="0" dirty="0"/>
              <a:t> Liberalisierter Markt = Vertrieb und Netz getrennt, Börsenhandel, Netzzugang/Wahl des Lieferers frei</a:t>
            </a:r>
            <a:endParaRPr lang="de-DE" altLang="de-DE" sz="1400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4110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SAENA - Grundlagen Energiebeschaffung </a:t>
            </a:r>
            <a:endParaRPr lang="de-DE" altLang="de-DE" sz="1200" b="0" dirty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C414295-F196-4292-8C62-289F74FBE296}" type="slidenum">
              <a:rPr lang="de-DE" altLang="de-DE" sz="1200" b="0" smtClean="0"/>
              <a:pPr/>
              <a:t>40</a:t>
            </a:fld>
            <a:endParaRPr lang="de-DE" altLang="de-DE" sz="1200" b="0" dirty="0"/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08.10.2020</a:t>
            </a:r>
            <a:endParaRPr lang="de-DE" altLang="de-DE" sz="1200" b="0" dirty="0"/>
          </a:p>
        </p:txBody>
      </p:sp>
      <p:sp>
        <p:nvSpPr>
          <p:cNvPr id="14341" name="Rectangle 5"/>
          <p:cNvSpPr txBox="1">
            <a:spLocks noGrp="1" noChangeArrowheads="1"/>
          </p:cNvSpPr>
          <p:nvPr/>
        </p:nvSpPr>
        <p:spPr bwMode="auto">
          <a:xfrm>
            <a:off x="8101013" y="6237288"/>
            <a:ext cx="765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8CBB5ED0-6AA7-4327-BF96-B41CC1D2DB47}" type="slidenum">
              <a:rPr lang="de-DE" altLang="de-DE" sz="1200" b="0"/>
              <a:pPr algn="r">
                <a:spcBef>
                  <a:spcPct val="50000"/>
                </a:spcBef>
              </a:pPr>
              <a:t>40</a:t>
            </a:fld>
            <a:endParaRPr lang="de-DE" altLang="de-DE" sz="1200" b="0" dirty="0"/>
          </a:p>
        </p:txBody>
      </p:sp>
      <p:sp>
        <p:nvSpPr>
          <p:cNvPr id="8" name="Textfeld 13"/>
          <p:cNvSpPr txBox="1">
            <a:spLocks noChangeArrowheads="1"/>
          </p:cNvSpPr>
          <p:nvPr/>
        </p:nvSpPr>
        <p:spPr bwMode="auto">
          <a:xfrm>
            <a:off x="323528" y="980728"/>
            <a:ext cx="24482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0"/>
              </a:spcAft>
            </a:pPr>
            <a:r>
              <a:rPr lang="de-DE" altLang="de-DE" dirty="0"/>
              <a:t>Kostenstruktur </a:t>
            </a:r>
          </a:p>
          <a:p>
            <a:pPr marL="0" indent="0" eaLnBrk="1" hangingPunct="1">
              <a:spcAft>
                <a:spcPts val="0"/>
              </a:spcAft>
            </a:pPr>
            <a:r>
              <a:rPr lang="de-DE" altLang="de-DE" dirty="0"/>
              <a:t>der Wärme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980728"/>
            <a:ext cx="5669801" cy="5179107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556D34C6-2621-4436-BB1D-18FA5FCD8E69}"/>
              </a:ext>
            </a:extLst>
          </p:cNvPr>
          <p:cNvSpPr/>
          <p:nvPr/>
        </p:nvSpPr>
        <p:spPr bwMode="auto">
          <a:xfrm>
            <a:off x="7668344" y="4725144"/>
            <a:ext cx="863798" cy="864096"/>
          </a:xfrm>
          <a:prstGeom prst="ellipse">
            <a:avLst/>
          </a:prstGeom>
          <a:noFill/>
          <a:ln w="412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39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SAENA - Grundlagen Energiebeschaffung </a:t>
            </a:r>
            <a:endParaRPr lang="de-DE" altLang="de-DE" sz="1200" b="0" dirty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C414295-F196-4292-8C62-289F74FBE296}" type="slidenum">
              <a:rPr lang="de-DE" altLang="de-DE" sz="1200" b="0" smtClean="0"/>
              <a:pPr/>
              <a:t>41</a:t>
            </a:fld>
            <a:endParaRPr lang="de-DE" altLang="de-DE" sz="1200" b="0" dirty="0"/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08.10.2020</a:t>
            </a:r>
            <a:endParaRPr lang="de-DE" altLang="de-DE" sz="1200" b="0" dirty="0"/>
          </a:p>
        </p:txBody>
      </p:sp>
      <p:sp>
        <p:nvSpPr>
          <p:cNvPr id="14341" name="Rectangle 5"/>
          <p:cNvSpPr txBox="1">
            <a:spLocks noGrp="1" noChangeArrowheads="1"/>
          </p:cNvSpPr>
          <p:nvPr/>
        </p:nvSpPr>
        <p:spPr bwMode="auto">
          <a:xfrm>
            <a:off x="8101013" y="6237288"/>
            <a:ext cx="765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8CBB5ED0-6AA7-4327-BF96-B41CC1D2DB47}" type="slidenum">
              <a:rPr lang="de-DE" altLang="de-DE" sz="1200" b="0"/>
              <a:pPr algn="r">
                <a:spcBef>
                  <a:spcPct val="50000"/>
                </a:spcBef>
              </a:pPr>
              <a:t>41</a:t>
            </a:fld>
            <a:endParaRPr lang="de-DE" altLang="de-DE" sz="1200" b="0" dirty="0"/>
          </a:p>
        </p:txBody>
      </p:sp>
      <p:sp>
        <p:nvSpPr>
          <p:cNvPr id="8" name="Textfeld 13"/>
          <p:cNvSpPr txBox="1">
            <a:spLocks noChangeArrowheads="1"/>
          </p:cNvSpPr>
          <p:nvPr/>
        </p:nvSpPr>
        <p:spPr bwMode="auto">
          <a:xfrm>
            <a:off x="323528" y="980728"/>
            <a:ext cx="8542660" cy="527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de-DE" altLang="de-DE" sz="2200" dirty="0"/>
              <a:t>Preisänderungsformeln in Wärmelieferverträgen </a:t>
            </a:r>
            <a:r>
              <a:rPr lang="de-DE" altLang="de-DE" b="0" dirty="0"/>
              <a:t>(2)</a:t>
            </a:r>
            <a:endParaRPr lang="de-DE" altLang="de-DE" sz="2200" b="0" dirty="0"/>
          </a:p>
          <a:p>
            <a:pPr marL="0" indent="0" eaLnBrk="1" hangingPunct="1">
              <a:spcAft>
                <a:spcPts val="600"/>
              </a:spcAft>
            </a:pPr>
            <a:r>
              <a:rPr lang="de-DE" altLang="de-DE" b="0" dirty="0"/>
              <a:t>Beispiel Arbeitspreis </a:t>
            </a:r>
          </a:p>
          <a:p>
            <a:pPr marL="0" indent="0" algn="ctr" eaLnBrk="1" hangingPunct="1">
              <a:spcAft>
                <a:spcPts val="600"/>
              </a:spcAft>
            </a:pPr>
            <a:r>
              <a:rPr lang="de-DE" altLang="de-DE" dirty="0"/>
              <a:t>AP = APo </a:t>
            </a:r>
            <a:r>
              <a:rPr lang="de-DE" altLang="de-DE" dirty="0">
                <a:sym typeface="Symbol" panose="05050102010706020507" pitchFamily="18" charset="2"/>
              </a:rPr>
              <a:t>  (0,07 + 0,80  G/Go + 0,13  M/Mo)   </a:t>
            </a:r>
            <a:r>
              <a:rPr lang="de-DE" altLang="de-DE" b="0" dirty="0">
                <a:sym typeface="Symbol" panose="05050102010706020507" pitchFamily="18" charset="2"/>
              </a:rPr>
              <a:t>[€/MWh]</a:t>
            </a:r>
            <a:endParaRPr lang="de-DE" altLang="de-DE" b="0" dirty="0"/>
          </a:p>
          <a:p>
            <a:pPr marL="898525" indent="-898525" eaLnBrk="1" hangingPunct="1">
              <a:spcAft>
                <a:spcPts val="0"/>
              </a:spcAft>
              <a:tabLst>
                <a:tab pos="898525" algn="l"/>
              </a:tabLst>
            </a:pPr>
            <a:r>
              <a:rPr lang="de-DE" altLang="de-DE" b="0" dirty="0"/>
              <a:t>AP	angepasster Arbeitspreis (€/MWh) </a:t>
            </a:r>
          </a:p>
          <a:p>
            <a:pPr marL="898525" indent="-898525" eaLnBrk="1" hangingPunct="1">
              <a:spcAft>
                <a:spcPts val="0"/>
              </a:spcAft>
              <a:tabLst>
                <a:tab pos="898525" algn="l"/>
              </a:tabLst>
            </a:pPr>
            <a:r>
              <a:rPr lang="de-DE" altLang="de-DE" b="0" dirty="0"/>
              <a:t>APo	Basiswert Arbeitspreis (€/MWh)</a:t>
            </a:r>
          </a:p>
          <a:p>
            <a:pPr marL="898525" indent="-898525" eaLnBrk="1" hangingPunct="1">
              <a:spcAft>
                <a:spcPts val="0"/>
              </a:spcAft>
              <a:tabLst>
                <a:tab pos="898525" algn="l"/>
              </a:tabLst>
            </a:pPr>
            <a:r>
              <a:rPr lang="de-DE" altLang="de-DE" b="0" dirty="0"/>
              <a:t>G	aktueller Gaspreis oder Gaspreisindex (Cent/kWh oder Punkte)</a:t>
            </a:r>
          </a:p>
          <a:p>
            <a:pPr marL="898525" indent="-898525" eaLnBrk="1" hangingPunct="1">
              <a:spcAft>
                <a:spcPts val="0"/>
              </a:spcAft>
              <a:tabLst>
                <a:tab pos="898525" algn="l"/>
              </a:tabLst>
            </a:pPr>
            <a:r>
              <a:rPr lang="de-DE" altLang="de-DE" b="0" dirty="0"/>
              <a:t>Go	Basiswert Gaspreis oder Gaspreisindex (Cent/kWh oder Punkte)</a:t>
            </a:r>
          </a:p>
          <a:p>
            <a:pPr marL="898525" indent="-898525" eaLnBrk="1" hangingPunct="1">
              <a:spcAft>
                <a:spcPts val="0"/>
              </a:spcAft>
              <a:tabLst>
                <a:tab pos="898525" algn="l"/>
              </a:tabLst>
            </a:pPr>
            <a:r>
              <a:rPr lang="de-DE" altLang="de-DE" b="0" dirty="0"/>
              <a:t>M	aktuelles Marktelement, z.B. Fernwärmepreisindex oder Heizölpreis (Punkte oder €/hl)</a:t>
            </a:r>
          </a:p>
          <a:p>
            <a:pPr marL="898525" indent="-898525" eaLnBrk="1" hangingPunct="1">
              <a:spcAft>
                <a:spcPts val="0"/>
              </a:spcAft>
              <a:tabLst>
                <a:tab pos="898525" algn="l"/>
              </a:tabLst>
            </a:pPr>
            <a:r>
              <a:rPr lang="de-DE" altLang="de-DE" b="0" dirty="0"/>
              <a:t>Mo	Basiswert Marktelement (Punkte oder €/hl)</a:t>
            </a:r>
          </a:p>
          <a:p>
            <a:pPr marL="898525" indent="-898525" eaLnBrk="1" hangingPunct="1">
              <a:spcAft>
                <a:spcPts val="0"/>
              </a:spcAft>
              <a:tabLst>
                <a:tab pos="898525" algn="l"/>
              </a:tabLst>
            </a:pPr>
            <a:endParaRPr lang="de-DE" altLang="de-DE" b="0" dirty="0"/>
          </a:p>
          <a:p>
            <a:pPr marL="185738" indent="-185738" eaLnBrk="1" hangingPunct="1">
              <a:spcAft>
                <a:spcPts val="0"/>
              </a:spcAft>
              <a:tabLst>
                <a:tab pos="185738" algn="l"/>
              </a:tabLst>
            </a:pPr>
            <a:r>
              <a:rPr lang="de-DE" altLang="de-DE" b="0" u="sng" dirty="0"/>
              <a:t>Quelle Indizes, Heizölpreis, Börsenpreis Gas</a:t>
            </a:r>
            <a:r>
              <a:rPr lang="de-DE" altLang="de-DE" b="0" dirty="0"/>
              <a:t>: </a:t>
            </a:r>
            <a:br>
              <a:rPr lang="de-DE" altLang="de-DE" b="0" dirty="0"/>
            </a:br>
            <a:r>
              <a:rPr lang="de-DE" altLang="de-DE" b="0" dirty="0"/>
              <a:t>Statistisches Bundesamt </a:t>
            </a:r>
            <a:r>
              <a:rPr lang="de-DE" altLang="de-DE" sz="1800" b="0" dirty="0">
                <a:hlinkClick r:id="rId3"/>
              </a:rPr>
              <a:t>www.destatis.de</a:t>
            </a:r>
            <a:br>
              <a:rPr lang="de-DE" altLang="de-DE" b="0" dirty="0"/>
            </a:br>
            <a:r>
              <a:rPr lang="de-DE" altLang="de-DE" b="0" dirty="0"/>
              <a:t>Erdgasbörse (EGIX) </a:t>
            </a:r>
            <a:r>
              <a:rPr lang="de-DE" altLang="de-DE" sz="1800" b="0" dirty="0">
                <a:hlinkClick r:id="rId4"/>
              </a:rPr>
              <a:t>www. https://www.powernext.com/futures-market-data</a:t>
            </a:r>
            <a:r>
              <a:rPr lang="de-DE" altLang="de-DE" sz="1800" b="0" dirty="0"/>
              <a:t> </a:t>
            </a:r>
            <a:endParaRPr lang="de-DE" altLang="de-DE" b="0" dirty="0"/>
          </a:p>
          <a:p>
            <a:pPr marL="185738" indent="-185738" eaLnBrk="1" hangingPunct="1">
              <a:spcAft>
                <a:spcPts val="0"/>
              </a:spcAft>
              <a:tabLst>
                <a:tab pos="185738" algn="l"/>
              </a:tabLst>
            </a:pPr>
            <a:r>
              <a:rPr lang="de-DE" altLang="de-DE" b="0" u="sng" dirty="0"/>
              <a:t>Quelle Gaspreise Endverbraucher</a:t>
            </a:r>
            <a:r>
              <a:rPr lang="de-DE" altLang="de-DE" b="0" dirty="0"/>
              <a:t>: </a:t>
            </a:r>
            <a:br>
              <a:rPr lang="de-DE" altLang="de-DE" b="0" dirty="0"/>
            </a:br>
            <a:r>
              <a:rPr lang="de-DE" altLang="de-DE" b="0" dirty="0"/>
              <a:t>veröffentlichte Tarife oder Gasrechnungen des Wärmelieferers   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3347864" y="1340768"/>
            <a:ext cx="4176464" cy="504056"/>
            <a:chOff x="3347864" y="1340768"/>
            <a:chExt cx="4176464" cy="504056"/>
          </a:xfrm>
        </p:grpSpPr>
        <p:sp>
          <p:nvSpPr>
            <p:cNvPr id="2" name="Textfeld 1"/>
            <p:cNvSpPr txBox="1"/>
            <p:nvPr/>
          </p:nvSpPr>
          <p:spPr>
            <a:xfrm>
              <a:off x="4284266" y="1340768"/>
              <a:ext cx="3240062" cy="338554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0" dirty="0">
                  <a:solidFill>
                    <a:srgbClr val="0000FF"/>
                  </a:solidFill>
                </a:rPr>
                <a:t>Wichtungsfaktoren (Summe = 1)</a:t>
              </a:r>
            </a:p>
          </p:txBody>
        </p:sp>
        <p:cxnSp>
          <p:nvCxnSpPr>
            <p:cNvPr id="4" name="Gerade Verbindung mit Pfeil 3"/>
            <p:cNvCxnSpPr/>
            <p:nvPr/>
          </p:nvCxnSpPr>
          <p:spPr bwMode="auto">
            <a:xfrm flipH="1">
              <a:off x="3347864" y="1700808"/>
              <a:ext cx="936104" cy="144016"/>
            </a:xfrm>
            <a:prstGeom prst="straightConnector1">
              <a:avLst/>
            </a:prstGeom>
            <a:noFill/>
            <a:ln w="9525" cap="flat" cmpd="sng" algn="ctr">
              <a:solidFill>
                <a:srgbClr val="4311B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" name="Gerade Verbindung mit Pfeil 5"/>
            <p:cNvCxnSpPr/>
            <p:nvPr/>
          </p:nvCxnSpPr>
          <p:spPr bwMode="auto">
            <a:xfrm flipH="1">
              <a:off x="3995936" y="1679322"/>
              <a:ext cx="648072" cy="165502"/>
            </a:xfrm>
            <a:prstGeom prst="straightConnector1">
              <a:avLst/>
            </a:prstGeom>
            <a:noFill/>
            <a:ln w="9525" cap="flat" cmpd="sng" algn="ctr">
              <a:solidFill>
                <a:srgbClr val="4311B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" name="Gerade Verbindung mit Pfeil 8"/>
            <p:cNvCxnSpPr/>
            <p:nvPr/>
          </p:nvCxnSpPr>
          <p:spPr bwMode="auto">
            <a:xfrm>
              <a:off x="4932040" y="1700808"/>
              <a:ext cx="504056" cy="144016"/>
            </a:xfrm>
            <a:prstGeom prst="straightConnector1">
              <a:avLst/>
            </a:prstGeom>
            <a:noFill/>
            <a:ln w="9525" cap="flat" cmpd="sng" algn="ctr">
              <a:solidFill>
                <a:srgbClr val="4311B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8872770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SAENA - Grundlagen Energiebeschaffung </a:t>
            </a:r>
            <a:endParaRPr lang="de-DE" altLang="de-DE" sz="1200" b="0" dirty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C414295-F196-4292-8C62-289F74FBE296}" type="slidenum">
              <a:rPr lang="de-DE" altLang="de-DE" sz="1200" b="0" smtClean="0"/>
              <a:pPr/>
              <a:t>42</a:t>
            </a:fld>
            <a:endParaRPr lang="de-DE" altLang="de-DE" sz="1200" b="0" dirty="0"/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08.10.2020</a:t>
            </a:r>
            <a:endParaRPr lang="de-DE" altLang="de-DE" sz="1200" b="0" dirty="0"/>
          </a:p>
        </p:txBody>
      </p:sp>
      <p:sp>
        <p:nvSpPr>
          <p:cNvPr id="14341" name="Rectangle 5"/>
          <p:cNvSpPr txBox="1">
            <a:spLocks noGrp="1" noChangeArrowheads="1"/>
          </p:cNvSpPr>
          <p:nvPr/>
        </p:nvSpPr>
        <p:spPr bwMode="auto">
          <a:xfrm>
            <a:off x="8101013" y="6237288"/>
            <a:ext cx="765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8CBB5ED0-6AA7-4327-BF96-B41CC1D2DB47}" type="slidenum">
              <a:rPr lang="de-DE" altLang="de-DE" sz="1200" b="0"/>
              <a:pPr algn="r">
                <a:spcBef>
                  <a:spcPct val="50000"/>
                </a:spcBef>
              </a:pPr>
              <a:t>42</a:t>
            </a:fld>
            <a:endParaRPr lang="de-DE" altLang="de-DE" sz="1200" b="0" dirty="0"/>
          </a:p>
        </p:txBody>
      </p:sp>
      <p:sp>
        <p:nvSpPr>
          <p:cNvPr id="8" name="Textfeld 13"/>
          <p:cNvSpPr txBox="1">
            <a:spLocks noChangeArrowheads="1"/>
          </p:cNvSpPr>
          <p:nvPr/>
        </p:nvSpPr>
        <p:spPr bwMode="auto">
          <a:xfrm>
            <a:off x="323528" y="980728"/>
            <a:ext cx="8542660" cy="527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de-DE" altLang="de-DE" sz="2200" dirty="0"/>
              <a:t>Preisänderungsformeln in Wärmelieferverträgen </a:t>
            </a:r>
            <a:r>
              <a:rPr lang="de-DE" altLang="de-DE" b="0" dirty="0"/>
              <a:t>(2)</a:t>
            </a:r>
            <a:endParaRPr lang="de-DE" altLang="de-DE" sz="2200" b="0" dirty="0"/>
          </a:p>
          <a:p>
            <a:pPr marL="0" indent="0" eaLnBrk="1" hangingPunct="1">
              <a:spcAft>
                <a:spcPts val="600"/>
              </a:spcAft>
            </a:pPr>
            <a:r>
              <a:rPr lang="de-DE" altLang="de-DE" b="0" dirty="0"/>
              <a:t>Beispiel Arbeitspreis </a:t>
            </a:r>
          </a:p>
          <a:p>
            <a:pPr marL="0" indent="0" algn="ctr" eaLnBrk="1" hangingPunct="1">
              <a:spcAft>
                <a:spcPts val="600"/>
              </a:spcAft>
            </a:pPr>
            <a:r>
              <a:rPr lang="de-DE" altLang="de-DE" dirty="0"/>
              <a:t>AP = APo </a:t>
            </a:r>
            <a:r>
              <a:rPr lang="de-DE" altLang="de-DE" dirty="0">
                <a:sym typeface="Symbol" panose="05050102010706020507" pitchFamily="18" charset="2"/>
              </a:rPr>
              <a:t>  (0,07 + 0,80  G/Go + 0,13  M/Mo)   </a:t>
            </a:r>
            <a:r>
              <a:rPr lang="de-DE" altLang="de-DE" b="0" dirty="0">
                <a:sym typeface="Symbol" panose="05050102010706020507" pitchFamily="18" charset="2"/>
              </a:rPr>
              <a:t>[€/MWh]</a:t>
            </a:r>
            <a:endParaRPr lang="de-DE" altLang="de-DE" b="0" dirty="0"/>
          </a:p>
          <a:p>
            <a:pPr marL="898525" indent="-898525" eaLnBrk="1" hangingPunct="1">
              <a:spcAft>
                <a:spcPts val="0"/>
              </a:spcAft>
              <a:tabLst>
                <a:tab pos="898525" algn="l"/>
              </a:tabLst>
            </a:pPr>
            <a:r>
              <a:rPr lang="de-DE" altLang="de-DE" b="0" dirty="0"/>
              <a:t>AP	angepasster Arbeitspreis (€/MWh) </a:t>
            </a:r>
          </a:p>
          <a:p>
            <a:pPr marL="898525" indent="-898525" eaLnBrk="1" hangingPunct="1">
              <a:spcAft>
                <a:spcPts val="0"/>
              </a:spcAft>
              <a:tabLst>
                <a:tab pos="898525" algn="l"/>
              </a:tabLst>
            </a:pPr>
            <a:r>
              <a:rPr lang="de-DE" altLang="de-DE" b="0" dirty="0"/>
              <a:t>APo	Basiswert Arbeitspreis (€/MWh)</a:t>
            </a:r>
          </a:p>
          <a:p>
            <a:pPr marL="898525" indent="-898525" eaLnBrk="1" hangingPunct="1">
              <a:spcAft>
                <a:spcPts val="0"/>
              </a:spcAft>
              <a:tabLst>
                <a:tab pos="898525" algn="l"/>
              </a:tabLst>
            </a:pPr>
            <a:r>
              <a:rPr lang="de-DE" altLang="de-DE" b="0" dirty="0"/>
              <a:t>G	aktueller Gaspreis oder Gaspreisindex (Cent/kWh oder Punkte)</a:t>
            </a:r>
          </a:p>
          <a:p>
            <a:pPr marL="898525" indent="-898525" eaLnBrk="1" hangingPunct="1">
              <a:spcAft>
                <a:spcPts val="0"/>
              </a:spcAft>
              <a:tabLst>
                <a:tab pos="898525" algn="l"/>
              </a:tabLst>
            </a:pPr>
            <a:r>
              <a:rPr lang="de-DE" altLang="de-DE" b="0" dirty="0"/>
              <a:t>Go	Basiswert Gaspreis oder Gaspreisindex (Cent/kWh oder Punkte)</a:t>
            </a:r>
          </a:p>
          <a:p>
            <a:pPr marL="898525" indent="-898525" eaLnBrk="1" hangingPunct="1">
              <a:spcAft>
                <a:spcPts val="0"/>
              </a:spcAft>
              <a:tabLst>
                <a:tab pos="898525" algn="l"/>
              </a:tabLst>
            </a:pPr>
            <a:r>
              <a:rPr lang="de-DE" altLang="de-DE" b="0" dirty="0"/>
              <a:t>M	aktuelles Marktelement, z.B. Fernwärmepreisindex oder Heizölpreis (Punkte oder €/hl)</a:t>
            </a:r>
          </a:p>
          <a:p>
            <a:pPr marL="898525" indent="-898525" eaLnBrk="1" hangingPunct="1">
              <a:spcAft>
                <a:spcPts val="0"/>
              </a:spcAft>
              <a:tabLst>
                <a:tab pos="898525" algn="l"/>
              </a:tabLst>
            </a:pPr>
            <a:r>
              <a:rPr lang="de-DE" altLang="de-DE" b="0" dirty="0"/>
              <a:t>Mo	Basiswert Marktelement (Punkte oder €/hl)</a:t>
            </a:r>
          </a:p>
          <a:p>
            <a:pPr marL="898525" indent="-898525" eaLnBrk="1" hangingPunct="1">
              <a:spcAft>
                <a:spcPts val="0"/>
              </a:spcAft>
              <a:tabLst>
                <a:tab pos="898525" algn="l"/>
              </a:tabLst>
            </a:pPr>
            <a:endParaRPr lang="de-DE" altLang="de-DE" b="0" dirty="0"/>
          </a:p>
          <a:p>
            <a:pPr marL="185738" indent="-185738" eaLnBrk="1" hangingPunct="1">
              <a:spcAft>
                <a:spcPts val="0"/>
              </a:spcAft>
              <a:tabLst>
                <a:tab pos="185738" algn="l"/>
              </a:tabLst>
            </a:pPr>
            <a:r>
              <a:rPr lang="de-DE" altLang="de-DE" b="0" u="sng" dirty="0"/>
              <a:t>Quelle Indizes, Heizölpreis, Börsenpreis Gas</a:t>
            </a:r>
            <a:r>
              <a:rPr lang="de-DE" altLang="de-DE" b="0" dirty="0"/>
              <a:t>: </a:t>
            </a:r>
            <a:br>
              <a:rPr lang="de-DE" altLang="de-DE" b="0" dirty="0"/>
            </a:br>
            <a:r>
              <a:rPr lang="de-DE" altLang="de-DE" b="0" dirty="0"/>
              <a:t>Statistisches Bundesamt </a:t>
            </a:r>
            <a:r>
              <a:rPr lang="de-DE" altLang="de-DE" sz="1800" b="0" dirty="0">
                <a:hlinkClick r:id="rId3"/>
              </a:rPr>
              <a:t>www.destatis.de</a:t>
            </a:r>
            <a:br>
              <a:rPr lang="de-DE" altLang="de-DE" b="0" dirty="0"/>
            </a:br>
            <a:r>
              <a:rPr lang="de-DE" altLang="de-DE" b="0" dirty="0"/>
              <a:t>Erdgasbörse (EGIX) </a:t>
            </a:r>
            <a:r>
              <a:rPr lang="de-DE" altLang="de-DE" sz="1800" b="0" dirty="0">
                <a:hlinkClick r:id="rId4"/>
              </a:rPr>
              <a:t>www. https://www.powernext.com/futures-market-data</a:t>
            </a:r>
            <a:r>
              <a:rPr lang="de-DE" altLang="de-DE" sz="1800" b="0" dirty="0"/>
              <a:t> </a:t>
            </a:r>
            <a:endParaRPr lang="de-DE" altLang="de-DE" b="0" dirty="0"/>
          </a:p>
          <a:p>
            <a:pPr marL="185738" indent="-185738" eaLnBrk="1" hangingPunct="1">
              <a:spcAft>
                <a:spcPts val="0"/>
              </a:spcAft>
              <a:tabLst>
                <a:tab pos="185738" algn="l"/>
              </a:tabLst>
            </a:pPr>
            <a:r>
              <a:rPr lang="de-DE" altLang="de-DE" b="0" u="sng" dirty="0"/>
              <a:t>Quelle Gaspreise Endverbraucher</a:t>
            </a:r>
            <a:r>
              <a:rPr lang="de-DE" altLang="de-DE" b="0" dirty="0"/>
              <a:t>: </a:t>
            </a:r>
            <a:br>
              <a:rPr lang="de-DE" altLang="de-DE" b="0" dirty="0"/>
            </a:br>
            <a:r>
              <a:rPr lang="de-DE" altLang="de-DE" b="0" dirty="0"/>
              <a:t>veröffentlichte Tarife oder Gasrechnungen des Wärmelieferers   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3347864" y="1340768"/>
            <a:ext cx="4176464" cy="504056"/>
            <a:chOff x="3347864" y="1340768"/>
            <a:chExt cx="4176464" cy="504056"/>
          </a:xfrm>
        </p:grpSpPr>
        <p:sp>
          <p:nvSpPr>
            <p:cNvPr id="2" name="Textfeld 1"/>
            <p:cNvSpPr txBox="1"/>
            <p:nvPr/>
          </p:nvSpPr>
          <p:spPr>
            <a:xfrm>
              <a:off x="4284266" y="1340768"/>
              <a:ext cx="3240062" cy="338554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0" dirty="0">
                  <a:solidFill>
                    <a:srgbClr val="0000FF"/>
                  </a:solidFill>
                </a:rPr>
                <a:t>Wichtungsfaktoren (Summe = 1)</a:t>
              </a:r>
            </a:p>
          </p:txBody>
        </p:sp>
        <p:cxnSp>
          <p:nvCxnSpPr>
            <p:cNvPr id="4" name="Gerade Verbindung mit Pfeil 3"/>
            <p:cNvCxnSpPr/>
            <p:nvPr/>
          </p:nvCxnSpPr>
          <p:spPr bwMode="auto">
            <a:xfrm flipH="1">
              <a:off x="3347864" y="1700808"/>
              <a:ext cx="936104" cy="144016"/>
            </a:xfrm>
            <a:prstGeom prst="straightConnector1">
              <a:avLst/>
            </a:prstGeom>
            <a:noFill/>
            <a:ln w="9525" cap="flat" cmpd="sng" algn="ctr">
              <a:solidFill>
                <a:srgbClr val="4311B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" name="Gerade Verbindung mit Pfeil 5"/>
            <p:cNvCxnSpPr/>
            <p:nvPr/>
          </p:nvCxnSpPr>
          <p:spPr bwMode="auto">
            <a:xfrm flipH="1">
              <a:off x="3995936" y="1679322"/>
              <a:ext cx="648072" cy="165502"/>
            </a:xfrm>
            <a:prstGeom prst="straightConnector1">
              <a:avLst/>
            </a:prstGeom>
            <a:noFill/>
            <a:ln w="9525" cap="flat" cmpd="sng" algn="ctr">
              <a:solidFill>
                <a:srgbClr val="4311B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" name="Gerade Verbindung mit Pfeil 8"/>
            <p:cNvCxnSpPr/>
            <p:nvPr/>
          </p:nvCxnSpPr>
          <p:spPr bwMode="auto">
            <a:xfrm>
              <a:off x="4932040" y="1700808"/>
              <a:ext cx="504056" cy="144016"/>
            </a:xfrm>
            <a:prstGeom prst="straightConnector1">
              <a:avLst/>
            </a:prstGeom>
            <a:noFill/>
            <a:ln w="9525" cap="flat" cmpd="sng" algn="ctr">
              <a:solidFill>
                <a:srgbClr val="4311B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" name="Textfeld 2"/>
          <p:cNvSpPr txBox="1"/>
          <p:nvPr/>
        </p:nvSpPr>
        <p:spPr>
          <a:xfrm>
            <a:off x="5724128" y="2852936"/>
            <a:ext cx="2880320" cy="54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dirty="0"/>
              <a:t>Kostenelement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724128" y="3501008"/>
            <a:ext cx="2880320" cy="82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dirty="0"/>
              <a:t>Marktelement</a:t>
            </a:r>
          </a:p>
        </p:txBody>
      </p:sp>
    </p:spTree>
    <p:extLst>
      <p:ext uri="{BB962C8B-B14F-4D97-AF65-F5344CB8AC3E}">
        <p14:creationId xmlns:p14="http://schemas.microsoft.com/office/powerpoint/2010/main" val="19593306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SAENA - Grundlagen Energiebeschaffung </a:t>
            </a:r>
            <a:endParaRPr lang="de-DE" altLang="de-DE" sz="1200" b="0" dirty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C414295-F196-4292-8C62-289F74FBE296}" type="slidenum">
              <a:rPr lang="de-DE" altLang="de-DE" sz="1200" b="0" smtClean="0"/>
              <a:pPr/>
              <a:t>43</a:t>
            </a:fld>
            <a:endParaRPr lang="de-DE" altLang="de-DE" sz="1200" b="0" dirty="0"/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08.10.2020</a:t>
            </a:r>
            <a:endParaRPr lang="de-DE" altLang="de-DE" sz="1200" b="0" dirty="0"/>
          </a:p>
        </p:txBody>
      </p:sp>
      <p:sp>
        <p:nvSpPr>
          <p:cNvPr id="14341" name="Rectangle 5"/>
          <p:cNvSpPr txBox="1">
            <a:spLocks noGrp="1" noChangeArrowheads="1"/>
          </p:cNvSpPr>
          <p:nvPr/>
        </p:nvSpPr>
        <p:spPr bwMode="auto">
          <a:xfrm>
            <a:off x="8101013" y="6237288"/>
            <a:ext cx="765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8CBB5ED0-6AA7-4327-BF96-B41CC1D2DB47}" type="slidenum">
              <a:rPr lang="de-DE" altLang="de-DE" sz="1200" b="0"/>
              <a:pPr algn="r">
                <a:spcBef>
                  <a:spcPct val="50000"/>
                </a:spcBef>
              </a:pPr>
              <a:t>43</a:t>
            </a:fld>
            <a:endParaRPr lang="de-DE" altLang="de-DE" sz="1200" b="0" dirty="0"/>
          </a:p>
        </p:txBody>
      </p:sp>
      <p:sp>
        <p:nvSpPr>
          <p:cNvPr id="8" name="Textfeld 13"/>
          <p:cNvSpPr txBox="1">
            <a:spLocks noChangeArrowheads="1"/>
          </p:cNvSpPr>
          <p:nvPr/>
        </p:nvSpPr>
        <p:spPr bwMode="auto">
          <a:xfrm>
            <a:off x="323528" y="980728"/>
            <a:ext cx="8542660" cy="435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de-DE" altLang="de-DE" sz="2200" dirty="0"/>
              <a:t>Preisänderungsformeln in Wärmelieferverträgen </a:t>
            </a:r>
            <a:r>
              <a:rPr lang="de-DE" altLang="de-DE" b="0" dirty="0"/>
              <a:t>(3)</a:t>
            </a:r>
            <a:endParaRPr lang="de-DE" altLang="de-DE" sz="2200" b="0" dirty="0"/>
          </a:p>
          <a:p>
            <a:pPr marL="0" indent="0" eaLnBrk="1" hangingPunct="1">
              <a:spcAft>
                <a:spcPts val="600"/>
              </a:spcAft>
            </a:pPr>
            <a:r>
              <a:rPr lang="de-DE" altLang="de-DE" b="0" dirty="0"/>
              <a:t>Beispiel Leistungspreis </a:t>
            </a:r>
          </a:p>
          <a:p>
            <a:pPr marL="0" indent="0" algn="ctr" eaLnBrk="1" hangingPunct="1">
              <a:spcAft>
                <a:spcPts val="600"/>
              </a:spcAft>
            </a:pPr>
            <a:r>
              <a:rPr lang="de-DE" altLang="de-DE" dirty="0"/>
              <a:t>GP = GPo </a:t>
            </a:r>
            <a:r>
              <a:rPr lang="de-DE" altLang="de-DE" dirty="0">
                <a:sym typeface="Symbol" panose="05050102010706020507" pitchFamily="18" charset="2"/>
              </a:rPr>
              <a:t>  (0,5 + 0,25  L/Lo + 0,25  IG/IGo)   </a:t>
            </a:r>
            <a:r>
              <a:rPr lang="de-DE" altLang="de-DE" b="0" dirty="0">
                <a:sym typeface="Symbol" panose="05050102010706020507" pitchFamily="18" charset="2"/>
              </a:rPr>
              <a:t>[€/kW,a]</a:t>
            </a:r>
            <a:r>
              <a:rPr lang="de-DE" altLang="de-DE" dirty="0">
                <a:sym typeface="Symbol" panose="05050102010706020507" pitchFamily="18" charset="2"/>
              </a:rPr>
              <a:t> </a:t>
            </a:r>
            <a:endParaRPr lang="de-DE" altLang="de-DE" dirty="0"/>
          </a:p>
          <a:p>
            <a:pPr marL="898525" indent="-898525" eaLnBrk="1" hangingPunct="1">
              <a:spcAft>
                <a:spcPts val="0"/>
              </a:spcAft>
              <a:tabLst>
                <a:tab pos="898525" algn="l"/>
              </a:tabLst>
            </a:pPr>
            <a:r>
              <a:rPr lang="de-DE" altLang="de-DE" b="0" dirty="0"/>
              <a:t>LP	angepasster Leistungspreis (€/a) </a:t>
            </a:r>
          </a:p>
          <a:p>
            <a:pPr marL="898525" indent="-898525" eaLnBrk="1" hangingPunct="1">
              <a:spcAft>
                <a:spcPts val="0"/>
              </a:spcAft>
              <a:tabLst>
                <a:tab pos="898525" algn="l"/>
              </a:tabLst>
            </a:pPr>
            <a:r>
              <a:rPr lang="de-DE" altLang="de-DE" b="0" dirty="0"/>
              <a:t>LPo	Basiswert Leistungspreis (€/a)</a:t>
            </a:r>
          </a:p>
          <a:p>
            <a:pPr marL="898525" indent="-898525" eaLnBrk="1" hangingPunct="1">
              <a:spcAft>
                <a:spcPts val="0"/>
              </a:spcAft>
              <a:tabLst>
                <a:tab pos="898525" algn="l"/>
              </a:tabLst>
            </a:pPr>
            <a:r>
              <a:rPr lang="de-DE" altLang="de-DE" b="0" dirty="0"/>
              <a:t>L	aktueller Lohn oder Lohnindex (€/Monat oder Punkte)</a:t>
            </a:r>
          </a:p>
          <a:p>
            <a:pPr marL="898525" indent="-898525" eaLnBrk="1" hangingPunct="1">
              <a:spcAft>
                <a:spcPts val="0"/>
              </a:spcAft>
              <a:tabLst>
                <a:tab pos="898525" algn="l"/>
              </a:tabLst>
            </a:pPr>
            <a:r>
              <a:rPr lang="de-DE" altLang="de-DE" b="0" dirty="0"/>
              <a:t>Lo	Basiswert Lohn oder Lohnindex (€/Monat oder Punkte)</a:t>
            </a:r>
          </a:p>
          <a:p>
            <a:pPr marL="898525" indent="-898525" eaLnBrk="1" hangingPunct="1">
              <a:spcAft>
                <a:spcPts val="0"/>
              </a:spcAft>
              <a:tabLst>
                <a:tab pos="898525" algn="l"/>
              </a:tabLst>
            </a:pPr>
            <a:r>
              <a:rPr lang="de-DE" altLang="de-DE" b="0" dirty="0"/>
              <a:t>IG	aktueller Investitionsgüterpreisindex (Punkte)</a:t>
            </a:r>
          </a:p>
          <a:p>
            <a:pPr marL="898525" indent="-898525" eaLnBrk="1" hangingPunct="1">
              <a:spcAft>
                <a:spcPts val="0"/>
              </a:spcAft>
              <a:tabLst>
                <a:tab pos="898525" algn="l"/>
              </a:tabLst>
            </a:pPr>
            <a:r>
              <a:rPr lang="de-DE" altLang="de-DE" b="0" dirty="0"/>
              <a:t>IGo	Basiswert Investitionsgüterpreisindex (Punkte)</a:t>
            </a:r>
          </a:p>
          <a:p>
            <a:pPr marL="898525" indent="-898525" eaLnBrk="1" hangingPunct="1">
              <a:spcAft>
                <a:spcPts val="0"/>
              </a:spcAft>
              <a:tabLst>
                <a:tab pos="898525" algn="l"/>
              </a:tabLst>
            </a:pPr>
            <a:endParaRPr lang="de-DE" altLang="de-DE" b="0" dirty="0"/>
          </a:p>
          <a:p>
            <a:pPr marL="898525" indent="-898525" eaLnBrk="1" hangingPunct="1">
              <a:spcAft>
                <a:spcPts val="0"/>
              </a:spcAft>
              <a:tabLst>
                <a:tab pos="898525" algn="l"/>
              </a:tabLst>
            </a:pPr>
            <a:r>
              <a:rPr lang="de-DE" altLang="de-DE" b="0" u="sng" dirty="0"/>
              <a:t>Quelle Indizes</a:t>
            </a:r>
            <a:r>
              <a:rPr lang="de-DE" altLang="de-DE" b="0" dirty="0"/>
              <a:t>: </a:t>
            </a:r>
            <a:br>
              <a:rPr lang="de-DE" altLang="de-DE" b="0" dirty="0"/>
            </a:br>
            <a:r>
              <a:rPr lang="de-DE" altLang="de-DE" b="0" dirty="0"/>
              <a:t>Statistisches Bundesamt </a:t>
            </a:r>
            <a:r>
              <a:rPr lang="de-DE" altLang="de-DE" b="0" dirty="0">
                <a:hlinkClick r:id="rId3"/>
              </a:rPr>
              <a:t>www.destatis.de</a:t>
            </a:r>
            <a:br>
              <a:rPr lang="de-DE" altLang="de-DE" b="0" dirty="0"/>
            </a:br>
            <a:endParaRPr lang="de-DE" altLang="de-DE" b="0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3203848" y="1340768"/>
            <a:ext cx="4320480" cy="504056"/>
            <a:chOff x="3203848" y="1340768"/>
            <a:chExt cx="4320480" cy="504056"/>
          </a:xfrm>
        </p:grpSpPr>
        <p:sp>
          <p:nvSpPr>
            <p:cNvPr id="9" name="Textfeld 8"/>
            <p:cNvSpPr txBox="1"/>
            <p:nvPr/>
          </p:nvSpPr>
          <p:spPr>
            <a:xfrm>
              <a:off x="4284266" y="1340768"/>
              <a:ext cx="3240062" cy="338554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0" dirty="0">
                  <a:solidFill>
                    <a:srgbClr val="0000FF"/>
                  </a:solidFill>
                </a:rPr>
                <a:t>Wichtungsfaktoren (Summe = 1)</a:t>
              </a:r>
            </a:p>
          </p:txBody>
        </p:sp>
        <p:cxnSp>
          <p:nvCxnSpPr>
            <p:cNvPr id="10" name="Gerade Verbindung mit Pfeil 9"/>
            <p:cNvCxnSpPr/>
            <p:nvPr/>
          </p:nvCxnSpPr>
          <p:spPr bwMode="auto">
            <a:xfrm flipH="1">
              <a:off x="3203848" y="1700808"/>
              <a:ext cx="1080120" cy="144016"/>
            </a:xfrm>
            <a:prstGeom prst="straightConnector1">
              <a:avLst/>
            </a:prstGeom>
            <a:noFill/>
            <a:ln w="9525" cap="flat" cmpd="sng" algn="ctr">
              <a:solidFill>
                <a:srgbClr val="4311B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Gerade Verbindung mit Pfeil 10"/>
            <p:cNvCxnSpPr/>
            <p:nvPr/>
          </p:nvCxnSpPr>
          <p:spPr bwMode="auto">
            <a:xfrm flipH="1">
              <a:off x="4067944" y="1679322"/>
              <a:ext cx="576064" cy="165502"/>
            </a:xfrm>
            <a:prstGeom prst="straightConnector1">
              <a:avLst/>
            </a:prstGeom>
            <a:noFill/>
            <a:ln w="9525" cap="flat" cmpd="sng" algn="ctr">
              <a:solidFill>
                <a:srgbClr val="4311B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Gerade Verbindung mit Pfeil 11"/>
            <p:cNvCxnSpPr/>
            <p:nvPr/>
          </p:nvCxnSpPr>
          <p:spPr bwMode="auto">
            <a:xfrm>
              <a:off x="4932040" y="1690065"/>
              <a:ext cx="360040" cy="154759"/>
            </a:xfrm>
            <a:prstGeom prst="straightConnector1">
              <a:avLst/>
            </a:prstGeom>
            <a:noFill/>
            <a:ln w="9525" cap="flat" cmpd="sng" algn="ctr">
              <a:solidFill>
                <a:srgbClr val="4311B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571126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SAENA - Grundlagen Energiebeschaffung </a:t>
            </a:r>
            <a:endParaRPr lang="de-DE" altLang="de-DE" sz="1200" b="0" dirty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C414295-F196-4292-8C62-289F74FBE296}" type="slidenum">
              <a:rPr lang="de-DE" altLang="de-DE" sz="1200" b="0" smtClean="0"/>
              <a:pPr/>
              <a:t>44</a:t>
            </a:fld>
            <a:endParaRPr lang="de-DE" altLang="de-DE" sz="1200" b="0" dirty="0"/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08.10.2020</a:t>
            </a:r>
            <a:endParaRPr lang="de-DE" altLang="de-DE" sz="1200" b="0" dirty="0"/>
          </a:p>
        </p:txBody>
      </p:sp>
      <p:sp>
        <p:nvSpPr>
          <p:cNvPr id="14341" name="Rectangle 5"/>
          <p:cNvSpPr txBox="1">
            <a:spLocks noGrp="1" noChangeArrowheads="1"/>
          </p:cNvSpPr>
          <p:nvPr/>
        </p:nvSpPr>
        <p:spPr bwMode="auto">
          <a:xfrm>
            <a:off x="8101013" y="6237288"/>
            <a:ext cx="765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8CBB5ED0-6AA7-4327-BF96-B41CC1D2DB47}" type="slidenum">
              <a:rPr lang="de-DE" altLang="de-DE" sz="1200" b="0"/>
              <a:pPr algn="r">
                <a:spcBef>
                  <a:spcPct val="50000"/>
                </a:spcBef>
              </a:pPr>
              <a:t>44</a:t>
            </a:fld>
            <a:endParaRPr lang="de-DE" altLang="de-DE" sz="1200" b="0" dirty="0"/>
          </a:p>
        </p:txBody>
      </p:sp>
      <p:sp>
        <p:nvSpPr>
          <p:cNvPr id="8" name="Textfeld 13"/>
          <p:cNvSpPr txBox="1">
            <a:spLocks noChangeArrowheads="1"/>
          </p:cNvSpPr>
          <p:nvPr/>
        </p:nvSpPr>
        <p:spPr bwMode="auto">
          <a:xfrm>
            <a:off x="323528" y="980728"/>
            <a:ext cx="854266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de-DE" altLang="de-DE" sz="2200" dirty="0"/>
              <a:t>Preisänderungsformeln in Wärmelieferverträgen </a:t>
            </a:r>
            <a:r>
              <a:rPr lang="de-DE" altLang="de-DE" b="0" dirty="0"/>
              <a:t>(4)</a:t>
            </a:r>
            <a:endParaRPr lang="de-DE" altLang="de-DE" sz="2200" b="0" dirty="0"/>
          </a:p>
          <a:p>
            <a:pPr marL="898525" indent="-898525" eaLnBrk="1" hangingPunct="1">
              <a:spcAft>
                <a:spcPts val="0"/>
              </a:spcAft>
              <a:tabLst>
                <a:tab pos="898525" algn="l"/>
              </a:tabLst>
            </a:pPr>
            <a:r>
              <a:rPr lang="de-DE" altLang="de-DE" b="0" dirty="0">
                <a:solidFill>
                  <a:srgbClr val="0000FF"/>
                </a:solidFill>
              </a:rPr>
              <a:t>Veröffentlichungen Statistisches Bundesamt </a:t>
            </a:r>
          </a:p>
          <a:p>
            <a:pPr marL="0" indent="0" eaLnBrk="1" hangingPunct="1">
              <a:spcAft>
                <a:spcPts val="600"/>
              </a:spcAft>
              <a:tabLst>
                <a:tab pos="358775" algn="l"/>
              </a:tabLst>
            </a:pPr>
            <a:r>
              <a:rPr lang="de-DE" altLang="de-DE" sz="1600" b="0" dirty="0">
                <a:hlinkClick r:id="rId3"/>
              </a:rPr>
              <a:t>https://www.destatis.de/DE/Publikationen/Thematisch/ThematischeVeroeffentlichungen.html</a:t>
            </a:r>
            <a:r>
              <a:rPr lang="de-DE" altLang="de-DE" sz="1600" b="0" dirty="0"/>
              <a:t> </a:t>
            </a:r>
          </a:p>
          <a:p>
            <a:pPr marL="0" indent="0" eaLnBrk="1" hangingPunct="1">
              <a:spcAft>
                <a:spcPts val="600"/>
              </a:spcAft>
              <a:tabLst>
                <a:tab pos="358775" algn="l"/>
              </a:tabLst>
            </a:pPr>
            <a:r>
              <a:rPr lang="de-DE" altLang="de-DE" b="0" dirty="0"/>
              <a:t>z.B. Indizes für Erdgaspreise, Strompreise, Heizölpreise, Fernwärme-preise, Investitionsgüterpreise</a:t>
            </a:r>
            <a:br>
              <a:rPr lang="de-DE" altLang="de-DE" b="0" dirty="0"/>
            </a:br>
            <a:r>
              <a:rPr lang="de-DE" altLang="de-DE" b="0" dirty="0"/>
              <a:t>Index der Erzeugerpreise gewerblicher Produkte (Inlandsabsatz) nach dem Güterverzeichnis für Produktionsstatistiken, Ausgabe 2009 (GP 2009) „Lange Reihen der Fachserie 17 Reihe 2 von Januar 2005 bis August 2020“ </a:t>
            </a:r>
            <a:endParaRPr lang="de-DE" altLang="de-DE" sz="1600" b="0" dirty="0"/>
          </a:p>
          <a:p>
            <a:pPr marL="0" indent="0" eaLnBrk="1" hangingPunct="1">
              <a:spcBef>
                <a:spcPts val="600"/>
              </a:spcBef>
              <a:spcAft>
                <a:spcPts val="0"/>
              </a:spcAft>
              <a:tabLst>
                <a:tab pos="358775" algn="l"/>
              </a:tabLst>
            </a:pPr>
            <a:r>
              <a:rPr lang="de-DE" altLang="de-DE" b="0" dirty="0"/>
              <a:t>z.B. Lohnentwicklungsindizes	</a:t>
            </a:r>
            <a:br>
              <a:rPr lang="de-DE" altLang="de-DE" b="0" dirty="0"/>
            </a:br>
            <a:r>
              <a:rPr lang="de-DE" altLang="de-DE" b="0" dirty="0"/>
              <a:t>Arbeitnehmerverdienste und Indizes der Arbeitnehmerverdienste, Lange Reihen (Fachserie 16 Reihe 2.4); alternativ: Bezug auf Tarifverträge	</a:t>
            </a:r>
          </a:p>
          <a:p>
            <a:pPr marL="0" indent="0" eaLnBrk="1" hangingPunct="1">
              <a:spcBef>
                <a:spcPts val="1200"/>
              </a:spcBef>
              <a:spcAft>
                <a:spcPts val="0"/>
              </a:spcAft>
              <a:tabLst>
                <a:tab pos="358775" algn="l"/>
              </a:tabLst>
            </a:pPr>
            <a:r>
              <a:rPr lang="de-DE" altLang="de-DE" b="0" dirty="0">
                <a:solidFill>
                  <a:srgbClr val="0000FF"/>
                </a:solidFill>
              </a:rPr>
              <a:t>Veröffentlichungen Energiebörse</a:t>
            </a:r>
            <a:r>
              <a:rPr lang="de-DE" altLang="de-DE" b="0" dirty="0"/>
              <a:t>: Index Börsenpreise Erdgas</a:t>
            </a:r>
            <a:br>
              <a:rPr lang="de-DE" altLang="de-DE" b="0" dirty="0"/>
            </a:br>
            <a:r>
              <a:rPr lang="de-DE" altLang="de-DE" sz="1600" b="0" dirty="0">
                <a:hlinkClick r:id="rId4"/>
              </a:rPr>
              <a:t>https://www.powernext.com/sites/default/files/download_center_files/20180801_PEGAS_Reference_Price_EGIX.pdf</a:t>
            </a:r>
            <a:r>
              <a:rPr lang="de-DE" altLang="de-DE" sz="1600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57967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SAENA - Grundlagen Energiebeschaffung </a:t>
            </a:r>
            <a:endParaRPr lang="de-DE" altLang="de-DE" sz="1200" b="0" dirty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C414295-F196-4292-8C62-289F74FBE296}" type="slidenum">
              <a:rPr lang="de-DE" altLang="de-DE" sz="1200" b="0" smtClean="0"/>
              <a:pPr/>
              <a:t>45</a:t>
            </a:fld>
            <a:endParaRPr lang="de-DE" altLang="de-DE" sz="1200" b="0" dirty="0"/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08.10.2020</a:t>
            </a:r>
            <a:endParaRPr lang="de-DE" altLang="de-DE" sz="1200" b="0" dirty="0"/>
          </a:p>
        </p:txBody>
      </p:sp>
      <p:sp>
        <p:nvSpPr>
          <p:cNvPr id="14341" name="Rectangle 5"/>
          <p:cNvSpPr txBox="1">
            <a:spLocks noGrp="1" noChangeArrowheads="1"/>
          </p:cNvSpPr>
          <p:nvPr/>
        </p:nvSpPr>
        <p:spPr bwMode="auto">
          <a:xfrm>
            <a:off x="8101013" y="6237288"/>
            <a:ext cx="765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8CBB5ED0-6AA7-4327-BF96-B41CC1D2DB47}" type="slidenum">
              <a:rPr lang="de-DE" altLang="de-DE" sz="1200" b="0"/>
              <a:pPr algn="r">
                <a:spcBef>
                  <a:spcPct val="50000"/>
                </a:spcBef>
              </a:pPr>
              <a:t>45</a:t>
            </a:fld>
            <a:endParaRPr lang="de-DE" altLang="de-DE" sz="1200" b="0" dirty="0"/>
          </a:p>
        </p:txBody>
      </p:sp>
      <p:sp>
        <p:nvSpPr>
          <p:cNvPr id="8" name="Textfeld 13"/>
          <p:cNvSpPr txBox="1">
            <a:spLocks noChangeArrowheads="1"/>
          </p:cNvSpPr>
          <p:nvPr/>
        </p:nvSpPr>
        <p:spPr bwMode="auto">
          <a:xfrm>
            <a:off x="323528" y="980728"/>
            <a:ext cx="882047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de-DE" altLang="de-DE" sz="2200" dirty="0"/>
              <a:t>Preiskalkulation - Brennstoffkosten - Preisänderungsformel AP</a:t>
            </a:r>
            <a:endParaRPr lang="de-DE" altLang="de-DE" sz="2200" b="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" y="1555631"/>
            <a:ext cx="6253707" cy="266545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3" y="4293096"/>
            <a:ext cx="8492815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8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SAENA - Grundlagen Energiebeschaffung </a:t>
            </a:r>
            <a:endParaRPr lang="de-DE" altLang="de-DE" sz="1200" b="0" dirty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C414295-F196-4292-8C62-289F74FBE296}" type="slidenum">
              <a:rPr lang="de-DE" altLang="de-DE" sz="1200" b="0" smtClean="0"/>
              <a:pPr/>
              <a:t>46</a:t>
            </a:fld>
            <a:endParaRPr lang="de-DE" altLang="de-DE" sz="1200" b="0" dirty="0"/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08.10.2020</a:t>
            </a:r>
            <a:endParaRPr lang="de-DE" altLang="de-DE" sz="1200" b="0" dirty="0"/>
          </a:p>
        </p:txBody>
      </p:sp>
      <p:sp>
        <p:nvSpPr>
          <p:cNvPr id="14341" name="Rectangle 5"/>
          <p:cNvSpPr txBox="1">
            <a:spLocks noGrp="1" noChangeArrowheads="1"/>
          </p:cNvSpPr>
          <p:nvPr/>
        </p:nvSpPr>
        <p:spPr bwMode="auto">
          <a:xfrm>
            <a:off x="8101013" y="6237288"/>
            <a:ext cx="765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8CBB5ED0-6AA7-4327-BF96-B41CC1D2DB47}" type="slidenum">
              <a:rPr lang="de-DE" altLang="de-DE" sz="1200" b="0"/>
              <a:pPr algn="r">
                <a:spcBef>
                  <a:spcPct val="50000"/>
                </a:spcBef>
              </a:pPr>
              <a:t>46</a:t>
            </a:fld>
            <a:endParaRPr lang="de-DE" altLang="de-DE" sz="1200" b="0" dirty="0"/>
          </a:p>
        </p:txBody>
      </p:sp>
      <p:sp>
        <p:nvSpPr>
          <p:cNvPr id="8" name="Textfeld 13"/>
          <p:cNvSpPr txBox="1">
            <a:spLocks noChangeArrowheads="1"/>
          </p:cNvSpPr>
          <p:nvPr/>
        </p:nvSpPr>
        <p:spPr bwMode="auto">
          <a:xfrm>
            <a:off x="323528" y="980728"/>
            <a:ext cx="882047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de-DE" altLang="de-DE" sz="2200" dirty="0"/>
              <a:t>Preiskalkulation - Brennstoffkosten - Preisänderungsformel AP</a:t>
            </a:r>
            <a:endParaRPr lang="de-DE" altLang="de-DE" sz="2200" b="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58" y="2931733"/>
            <a:ext cx="4680000" cy="116218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050" y="1576725"/>
            <a:ext cx="8492815" cy="122413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0DEA9A4-7C5B-4B5C-852E-78BFE5B61F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0472" y="4190043"/>
            <a:ext cx="4680000" cy="121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3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SAENA - Grundlagen Energiebeschaffung </a:t>
            </a:r>
            <a:endParaRPr lang="de-DE" altLang="de-DE" sz="1200" b="0" dirty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C414295-F196-4292-8C62-289F74FBE296}" type="slidenum">
              <a:rPr lang="de-DE" altLang="de-DE" sz="1200" b="0" smtClean="0"/>
              <a:pPr/>
              <a:t>47</a:t>
            </a:fld>
            <a:endParaRPr lang="de-DE" altLang="de-DE" sz="1200" b="0" dirty="0"/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08.10.2020</a:t>
            </a:r>
            <a:endParaRPr lang="de-DE" altLang="de-DE" sz="1200" b="0" dirty="0"/>
          </a:p>
        </p:txBody>
      </p:sp>
      <p:sp>
        <p:nvSpPr>
          <p:cNvPr id="14341" name="Rectangle 5"/>
          <p:cNvSpPr txBox="1">
            <a:spLocks noGrp="1" noChangeArrowheads="1"/>
          </p:cNvSpPr>
          <p:nvPr/>
        </p:nvSpPr>
        <p:spPr bwMode="auto">
          <a:xfrm>
            <a:off x="8101013" y="6237288"/>
            <a:ext cx="765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8CBB5ED0-6AA7-4327-BF96-B41CC1D2DB47}" type="slidenum">
              <a:rPr lang="de-DE" altLang="de-DE" sz="1200" b="0"/>
              <a:pPr algn="r">
                <a:spcBef>
                  <a:spcPct val="50000"/>
                </a:spcBef>
              </a:pPr>
              <a:t>47</a:t>
            </a:fld>
            <a:endParaRPr lang="de-DE" altLang="de-DE" sz="1200" b="0" dirty="0"/>
          </a:p>
        </p:txBody>
      </p:sp>
      <p:sp>
        <p:nvSpPr>
          <p:cNvPr id="8" name="Textfeld 13"/>
          <p:cNvSpPr txBox="1">
            <a:spLocks noChangeArrowheads="1"/>
          </p:cNvSpPr>
          <p:nvPr/>
        </p:nvSpPr>
        <p:spPr bwMode="auto">
          <a:xfrm>
            <a:off x="323528" y="980728"/>
            <a:ext cx="8820472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de-DE" altLang="de-DE" sz="2200" dirty="0"/>
              <a:t>Preiskalkulation - Brennstoffkosten - Preisänderungsformel AP</a:t>
            </a:r>
          </a:p>
          <a:p>
            <a:pPr marL="0" indent="0" eaLnBrk="1" hangingPunct="1">
              <a:spcAft>
                <a:spcPts val="600"/>
              </a:spcAft>
            </a:pPr>
            <a:r>
              <a:rPr lang="de-DE" altLang="de-DE" sz="1600" b="0" dirty="0"/>
              <a:t>Einfluss konstanter Faktor auf den Gewinn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CAA2E78-9F29-4AA3-87F2-6E5D60675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480" y="1899876"/>
            <a:ext cx="4032000" cy="393187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FFB2500-BEAA-4F2E-868D-69A8EABE4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899876"/>
            <a:ext cx="4212536" cy="393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520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SAENA - Grundlagen Energiebeschaffung </a:t>
            </a:r>
            <a:endParaRPr lang="de-DE" altLang="de-DE" sz="1200" b="0" dirty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C414295-F196-4292-8C62-289F74FBE296}" type="slidenum">
              <a:rPr lang="de-DE" altLang="de-DE" sz="1200" b="0" smtClean="0"/>
              <a:pPr/>
              <a:t>48</a:t>
            </a:fld>
            <a:endParaRPr lang="de-DE" altLang="de-DE" sz="1200" b="0" dirty="0"/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08.10.2020</a:t>
            </a:r>
            <a:endParaRPr lang="de-DE" altLang="de-DE" sz="1200" b="0" dirty="0"/>
          </a:p>
        </p:txBody>
      </p:sp>
      <p:sp>
        <p:nvSpPr>
          <p:cNvPr id="14341" name="Rectangle 5"/>
          <p:cNvSpPr txBox="1">
            <a:spLocks noGrp="1" noChangeArrowheads="1"/>
          </p:cNvSpPr>
          <p:nvPr/>
        </p:nvSpPr>
        <p:spPr bwMode="auto">
          <a:xfrm>
            <a:off x="8101013" y="6237288"/>
            <a:ext cx="765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8CBB5ED0-6AA7-4327-BF96-B41CC1D2DB47}" type="slidenum">
              <a:rPr lang="de-DE" altLang="de-DE" sz="1200" b="0"/>
              <a:pPr algn="r">
                <a:spcBef>
                  <a:spcPct val="50000"/>
                </a:spcBef>
              </a:pPr>
              <a:t>48</a:t>
            </a:fld>
            <a:endParaRPr lang="de-DE" altLang="de-DE" sz="1200" b="0" dirty="0"/>
          </a:p>
        </p:txBody>
      </p:sp>
      <p:sp>
        <p:nvSpPr>
          <p:cNvPr id="8" name="Textfeld 13"/>
          <p:cNvSpPr txBox="1">
            <a:spLocks noChangeArrowheads="1"/>
          </p:cNvSpPr>
          <p:nvPr/>
        </p:nvSpPr>
        <p:spPr bwMode="auto">
          <a:xfrm>
            <a:off x="323528" y="980728"/>
            <a:ext cx="8542660" cy="512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0"/>
              </a:spcAft>
            </a:pPr>
            <a:r>
              <a:rPr lang="de-DE" altLang="de-DE" sz="2200" dirty="0"/>
              <a:t>Gestaltungsrahmen bei Wärmelieferverträgen</a:t>
            </a:r>
          </a:p>
          <a:p>
            <a:pPr marL="0" indent="0" eaLnBrk="1" hangingPunct="1">
              <a:spcBef>
                <a:spcPts val="600"/>
              </a:spcBef>
              <a:spcAft>
                <a:spcPts val="0"/>
              </a:spcAft>
            </a:pPr>
            <a:r>
              <a:rPr lang="de-DE" altLang="de-DE" b="0" dirty="0">
                <a:solidFill>
                  <a:srgbClr val="0000FF"/>
                </a:solidFill>
              </a:rPr>
              <a:t>Preisniveau</a:t>
            </a:r>
            <a:r>
              <a:rPr lang="de-DE" altLang="de-DE" b="0" dirty="0"/>
              <a:t> neuer Wärmeliefervertrag 	</a:t>
            </a:r>
          </a:p>
          <a:p>
            <a:pPr marL="0" indent="0" eaLnBrk="1" hangingPunct="1">
              <a:spcBef>
                <a:spcPts val="600"/>
              </a:spcBef>
              <a:spcAft>
                <a:spcPts val="0"/>
              </a:spcAft>
            </a:pPr>
            <a:r>
              <a:rPr lang="de-DE" altLang="de-DE" b="0" dirty="0"/>
              <a:t>		Arbeitspreis 	50 … 60 €/MWh netto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</a:pPr>
            <a:r>
              <a:rPr lang="de-DE" altLang="de-DE" b="0" dirty="0"/>
              <a:t>		Leistungspreis	35 … 60 €/kW,a netto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</a:pPr>
            <a:r>
              <a:rPr lang="de-DE" altLang="de-DE" b="0" dirty="0"/>
              <a:t>		Mischpreise 	90 … 115 €/MWh brutto</a:t>
            </a:r>
          </a:p>
          <a:p>
            <a:pPr marL="0" indent="0" eaLnBrk="1" hangingPunct="1">
              <a:spcBef>
                <a:spcPts val="600"/>
              </a:spcBef>
              <a:spcAft>
                <a:spcPts val="0"/>
              </a:spcAft>
            </a:pPr>
            <a:r>
              <a:rPr lang="de-DE" altLang="de-DE" b="0" dirty="0"/>
              <a:t>Preise hängen von den lokalen </a:t>
            </a:r>
            <a:r>
              <a:rPr lang="de-DE" altLang="de-DE" b="0" dirty="0">
                <a:solidFill>
                  <a:srgbClr val="0000FF"/>
                </a:solidFill>
              </a:rPr>
              <a:t>Bedingungen</a:t>
            </a:r>
            <a:r>
              <a:rPr lang="de-DE" altLang="de-DE" b="0" dirty="0"/>
              <a:t> ab: 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altLang="de-DE" b="0" dirty="0"/>
              <a:t>Abnahmeverhalten Nutzer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altLang="de-DE" b="0" dirty="0"/>
              <a:t>Fernwärmesatzung ja/nein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altLang="de-DE" b="0" dirty="0"/>
              <a:t>Brennstoff, Netz/Netzgröße</a:t>
            </a:r>
          </a:p>
          <a:p>
            <a:pPr marL="0" indent="0" eaLnBrk="1" hangingPunct="1">
              <a:spcBef>
                <a:spcPts val="600"/>
              </a:spcBef>
              <a:spcAft>
                <a:spcPts val="0"/>
              </a:spcAft>
            </a:pPr>
            <a:r>
              <a:rPr lang="de-DE" altLang="de-DE" b="0" dirty="0"/>
              <a:t>und von den </a:t>
            </a:r>
            <a:r>
              <a:rPr lang="de-DE" altLang="de-DE" b="0" dirty="0">
                <a:solidFill>
                  <a:srgbClr val="0000FF"/>
                </a:solidFill>
              </a:rPr>
              <a:t>Möglichkeiten des Kunden</a:t>
            </a:r>
            <a:r>
              <a:rPr lang="de-DE" altLang="de-DE" b="0" dirty="0"/>
              <a:t>, Druck auszuüben, z. B.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de-DE" altLang="de-DE" b="0" dirty="0"/>
              <a:t>großer oder kleiner Kunde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de-DE" altLang="de-DE" b="0" dirty="0"/>
              <a:t>Wärmelieferer mit kommunaler Beteiligung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de-DE" altLang="de-DE" b="0" dirty="0"/>
              <a:t>bestehender Vertrag läuft aus</a:t>
            </a:r>
          </a:p>
          <a:p>
            <a:pPr marL="0" indent="0" eaLnBrk="1" hangingPunct="1">
              <a:spcBef>
                <a:spcPts val="600"/>
              </a:spcBef>
              <a:spcAft>
                <a:spcPts val="0"/>
              </a:spcAft>
              <a:tabLst>
                <a:tab pos="360363" algn="l"/>
              </a:tabLst>
            </a:pPr>
            <a:r>
              <a:rPr lang="de-DE" altLang="de-DE" b="0" dirty="0"/>
              <a:t>Außerdem: </a:t>
            </a:r>
            <a:r>
              <a:rPr lang="de-DE" altLang="de-DE" b="0" dirty="0">
                <a:solidFill>
                  <a:srgbClr val="0000FF"/>
                </a:solidFill>
              </a:rPr>
              <a:t>„weiche“ Faktoren </a:t>
            </a:r>
            <a:r>
              <a:rPr lang="de-DE" altLang="de-DE" b="0" dirty="0"/>
              <a:t>z.B. Abrechnungsmodus, Preisanpassung, Vertragsdauer, Kündigung/automatische Verlängerung</a:t>
            </a:r>
          </a:p>
        </p:txBody>
      </p:sp>
    </p:spTree>
    <p:extLst>
      <p:ext uri="{BB962C8B-B14F-4D97-AF65-F5344CB8AC3E}">
        <p14:creationId xmlns:p14="http://schemas.microsoft.com/office/powerpoint/2010/main" val="112078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SAENA - Grundlagen Energiebeschaffung </a:t>
            </a:r>
            <a:endParaRPr lang="de-DE" altLang="de-DE" sz="1200" b="0" dirty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C414295-F196-4292-8C62-289F74FBE296}" type="slidenum">
              <a:rPr lang="de-DE" altLang="de-DE" sz="1200" b="0" smtClean="0"/>
              <a:pPr/>
              <a:t>49</a:t>
            </a:fld>
            <a:endParaRPr lang="de-DE" altLang="de-DE" sz="1200" b="0" dirty="0"/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08.10.2020</a:t>
            </a:r>
            <a:endParaRPr lang="de-DE" altLang="de-DE" sz="1200" b="0" dirty="0"/>
          </a:p>
        </p:txBody>
      </p:sp>
      <p:sp>
        <p:nvSpPr>
          <p:cNvPr id="14341" name="Rectangle 5"/>
          <p:cNvSpPr txBox="1">
            <a:spLocks noGrp="1" noChangeArrowheads="1"/>
          </p:cNvSpPr>
          <p:nvPr/>
        </p:nvSpPr>
        <p:spPr bwMode="auto">
          <a:xfrm>
            <a:off x="8101013" y="6237288"/>
            <a:ext cx="765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8CBB5ED0-6AA7-4327-BF96-B41CC1D2DB47}" type="slidenum">
              <a:rPr lang="de-DE" altLang="de-DE" sz="1200" b="0"/>
              <a:pPr algn="r">
                <a:spcBef>
                  <a:spcPct val="50000"/>
                </a:spcBef>
              </a:pPr>
              <a:t>49</a:t>
            </a:fld>
            <a:endParaRPr lang="de-DE" altLang="de-DE" sz="1200" b="0" dirty="0"/>
          </a:p>
        </p:txBody>
      </p:sp>
      <p:sp>
        <p:nvSpPr>
          <p:cNvPr id="8" name="Textfeld 13"/>
          <p:cNvSpPr txBox="1">
            <a:spLocks noChangeArrowheads="1"/>
          </p:cNvSpPr>
          <p:nvPr/>
        </p:nvSpPr>
        <p:spPr bwMode="auto">
          <a:xfrm>
            <a:off x="323528" y="980728"/>
            <a:ext cx="854266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0"/>
              </a:spcAft>
            </a:pPr>
            <a:r>
              <a:rPr lang="de-DE" altLang="de-DE" sz="2200" dirty="0"/>
              <a:t>Preisvergleiche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</a:pPr>
            <a:r>
              <a:rPr lang="de-DE" altLang="de-DE" b="0" dirty="0"/>
              <a:t>müssen auf einen normierten Abnahmefall gerechnet werden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4857AE6-104F-4C67-B09E-06F2D2F4C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274" y="4221088"/>
            <a:ext cx="4679999" cy="1625365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323A193-2B3F-44FB-9022-EFA0A6DFF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275" y="1700804"/>
            <a:ext cx="4680000" cy="2393672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341032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SAENA - Grundlagen Energiebeschaffung </a:t>
            </a:r>
            <a:endParaRPr lang="de-DE" altLang="de-DE" sz="1200" b="0" dirty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C414295-F196-4292-8C62-289F74FBE296}" type="slidenum">
              <a:rPr lang="de-DE" altLang="de-DE" sz="1200" b="0" smtClean="0"/>
              <a:pPr/>
              <a:t>5</a:t>
            </a:fld>
            <a:endParaRPr lang="de-DE" altLang="de-DE" sz="1200" b="0" dirty="0"/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08.10.2020</a:t>
            </a:r>
            <a:endParaRPr lang="de-DE" altLang="de-DE" sz="1200" b="0" dirty="0"/>
          </a:p>
        </p:txBody>
      </p:sp>
      <p:sp>
        <p:nvSpPr>
          <p:cNvPr id="14341" name="Rectangle 5"/>
          <p:cNvSpPr txBox="1">
            <a:spLocks noGrp="1" noChangeArrowheads="1"/>
          </p:cNvSpPr>
          <p:nvPr/>
        </p:nvSpPr>
        <p:spPr bwMode="auto">
          <a:xfrm>
            <a:off x="8101013" y="6237288"/>
            <a:ext cx="765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8CBB5ED0-6AA7-4327-BF96-B41CC1D2DB47}" type="slidenum">
              <a:rPr lang="de-DE" altLang="de-DE" sz="1200" b="0"/>
              <a:pPr algn="r">
                <a:spcBef>
                  <a:spcPct val="50000"/>
                </a:spcBef>
              </a:pPr>
              <a:t>5</a:t>
            </a:fld>
            <a:endParaRPr lang="de-DE" altLang="de-DE" sz="1200" b="0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477426"/>
              </p:ext>
            </p:extLst>
          </p:nvPr>
        </p:nvGraphicFramePr>
        <p:xfrm>
          <a:off x="432812" y="1052736"/>
          <a:ext cx="8171636" cy="4067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62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8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7328">
                <a:tc gridSpan="2">
                  <a:txBody>
                    <a:bodyPr/>
                    <a:lstStyle/>
                    <a:p>
                      <a:r>
                        <a:rPr lang="de-DE" sz="1600" dirty="0"/>
                        <a:t>Gesetze – Bezeichnungen und Inhalt</a:t>
                      </a:r>
                      <a:endParaRPr lang="de-DE" sz="17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7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00">
                <a:tc>
                  <a:txBody>
                    <a:bodyPr/>
                    <a:lstStyle/>
                    <a:p>
                      <a:r>
                        <a:rPr lang="de-DE" sz="1600" dirty="0"/>
                        <a:t>EnWG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Energiewirtschaftsgesetz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632">
                <a:tc>
                  <a:txBody>
                    <a:bodyPr/>
                    <a:lstStyle/>
                    <a:p>
                      <a:r>
                        <a:rPr lang="de-DE" sz="1600" dirty="0"/>
                        <a:t>StromGVV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Verordnung über Allgemeine Bedingungen für die Grundversorgung von Haushaltskunden und die Ersatzversorgung mit Elektrizität aus dem Niederspannungsnetz                 (Gas: GasGVV)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de-DE" sz="1600" dirty="0"/>
                        <a:t>StromNZV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Verordnung über den Zugang zu Elektrizitätsversorgungsnetzen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aseline="0" dirty="0"/>
                        <a:t>                                                            </a:t>
                      </a:r>
                      <a:r>
                        <a:rPr lang="de-DE" sz="1600" dirty="0"/>
                        <a:t>(Gas: GasNZV)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de-DE" sz="1600" dirty="0"/>
                        <a:t>StromNEV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Verordnung über die Entgelte für den Zugang zu Elektrizitäts-versorgungsnetzen                              (Gas: GasNEV)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NAV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Verordnung über Allgemeine Bedingungen für den Netzanschluss und dessen Nutzung für die Elektrizitätsversorgung in Niederspannung</a:t>
                      </a:r>
                      <a:r>
                        <a:rPr lang="de-DE" sz="1600" baseline="0" dirty="0"/>
                        <a:t>                                   </a:t>
                      </a:r>
                      <a:r>
                        <a:rPr lang="de-DE" sz="1600" dirty="0"/>
                        <a:t>(Gas: NDAV)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56">
                <a:tc>
                  <a:txBody>
                    <a:bodyPr/>
                    <a:lstStyle/>
                    <a:p>
                      <a:r>
                        <a:rPr lang="de-DE" sz="1600" dirty="0"/>
                        <a:t>AVBFernwärmeV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Verordnung über Allgemeine Bedingungen für die Versorgung mit</a:t>
                      </a:r>
                    </a:p>
                    <a:p>
                      <a:r>
                        <a:rPr lang="de-DE" sz="1600" dirty="0"/>
                        <a:t>Fernwärme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2163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SAENA - Grundlagen Energiebeschaffung </a:t>
            </a:r>
            <a:endParaRPr lang="de-DE" altLang="de-DE" sz="1200" b="0" dirty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C414295-F196-4292-8C62-289F74FBE296}" type="slidenum">
              <a:rPr lang="de-DE" altLang="de-DE" sz="1200" b="0" smtClean="0"/>
              <a:pPr/>
              <a:t>50</a:t>
            </a:fld>
            <a:endParaRPr lang="de-DE" altLang="de-DE" sz="1200" b="0" dirty="0"/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08.10.2020</a:t>
            </a:r>
            <a:endParaRPr lang="de-DE" altLang="de-DE" sz="1200" b="0" dirty="0"/>
          </a:p>
        </p:txBody>
      </p:sp>
      <p:sp>
        <p:nvSpPr>
          <p:cNvPr id="14341" name="Rectangle 5"/>
          <p:cNvSpPr txBox="1">
            <a:spLocks noGrp="1" noChangeArrowheads="1"/>
          </p:cNvSpPr>
          <p:nvPr/>
        </p:nvSpPr>
        <p:spPr bwMode="auto">
          <a:xfrm>
            <a:off x="8101013" y="6237288"/>
            <a:ext cx="765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8CBB5ED0-6AA7-4327-BF96-B41CC1D2DB47}" type="slidenum">
              <a:rPr lang="de-DE" altLang="de-DE" sz="1200" b="0"/>
              <a:pPr algn="r">
                <a:spcBef>
                  <a:spcPct val="50000"/>
                </a:spcBef>
              </a:pPr>
              <a:t>50</a:t>
            </a:fld>
            <a:endParaRPr lang="de-DE" altLang="de-DE" sz="1200" b="0" dirty="0"/>
          </a:p>
        </p:txBody>
      </p:sp>
      <p:sp>
        <p:nvSpPr>
          <p:cNvPr id="8" name="Textfeld 13"/>
          <p:cNvSpPr txBox="1">
            <a:spLocks noChangeArrowheads="1"/>
          </p:cNvSpPr>
          <p:nvPr/>
        </p:nvSpPr>
        <p:spPr bwMode="auto">
          <a:xfrm>
            <a:off x="323528" y="980728"/>
            <a:ext cx="854266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0"/>
              </a:spcAft>
            </a:pPr>
            <a:r>
              <a:rPr lang="de-DE" altLang="de-DE" sz="2200" dirty="0"/>
              <a:t>Ausschreibung von Wärmelieferverträgen</a:t>
            </a:r>
          </a:p>
          <a:p>
            <a:pPr marL="0" indent="0" eaLnBrk="1" hangingPunct="1">
              <a:spcAft>
                <a:spcPts val="0"/>
              </a:spcAft>
            </a:pPr>
            <a:endParaRPr lang="de-DE" altLang="de-DE" sz="2200" dirty="0"/>
          </a:p>
          <a:p>
            <a:pPr marL="0" indent="0" eaLnBrk="1" hangingPunct="1">
              <a:spcAft>
                <a:spcPts val="0"/>
              </a:spcAft>
            </a:pPr>
            <a:endParaRPr lang="de-DE" altLang="de-DE" sz="2200" dirty="0"/>
          </a:p>
          <a:p>
            <a:pPr marL="0" indent="0" eaLnBrk="1" hangingPunct="1">
              <a:spcAft>
                <a:spcPts val="0"/>
              </a:spcAft>
            </a:pPr>
            <a:endParaRPr lang="de-DE" altLang="de-DE" sz="2200" dirty="0"/>
          </a:p>
          <a:p>
            <a:pPr marL="0" indent="0" eaLnBrk="1" hangingPunct="1">
              <a:spcAft>
                <a:spcPts val="0"/>
              </a:spcAft>
            </a:pPr>
            <a:endParaRPr lang="de-DE" altLang="de-DE" sz="2200" dirty="0"/>
          </a:p>
          <a:p>
            <a:pPr marL="0" indent="0" eaLnBrk="1" hangingPunct="1">
              <a:spcAft>
                <a:spcPts val="0"/>
              </a:spcAft>
            </a:pPr>
            <a:endParaRPr lang="de-DE" altLang="de-DE" sz="2200" dirty="0"/>
          </a:p>
          <a:p>
            <a:pPr marL="0" indent="0" eaLnBrk="1" hangingPunct="1">
              <a:spcAft>
                <a:spcPts val="0"/>
              </a:spcAft>
            </a:pPr>
            <a:endParaRPr lang="de-DE" altLang="de-DE" sz="2200" dirty="0"/>
          </a:p>
          <a:p>
            <a:pPr marL="0" indent="0" eaLnBrk="1" hangingPunct="1">
              <a:spcAft>
                <a:spcPts val="0"/>
              </a:spcAft>
            </a:pPr>
            <a:endParaRPr lang="de-DE" altLang="de-DE" sz="2200" dirty="0"/>
          </a:p>
          <a:p>
            <a:pPr marL="0" indent="0" eaLnBrk="1" hangingPunct="1">
              <a:spcAft>
                <a:spcPts val="0"/>
              </a:spcAft>
            </a:pPr>
            <a:endParaRPr lang="de-DE" altLang="de-DE" sz="2200" dirty="0"/>
          </a:p>
          <a:p>
            <a:pPr marL="0" indent="0" eaLnBrk="1" hangingPunct="1">
              <a:spcAft>
                <a:spcPts val="0"/>
              </a:spcAft>
            </a:pPr>
            <a:endParaRPr lang="de-DE" altLang="de-DE" sz="2200" dirty="0"/>
          </a:p>
          <a:p>
            <a:pPr marL="0" indent="0" eaLnBrk="1" hangingPunct="1">
              <a:spcAft>
                <a:spcPts val="0"/>
              </a:spcAft>
            </a:pPr>
            <a:endParaRPr lang="de-DE" altLang="de-DE" sz="2200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243255"/>
              </p:ext>
            </p:extLst>
          </p:nvPr>
        </p:nvGraphicFramePr>
        <p:xfrm>
          <a:off x="457200" y="1484784"/>
          <a:ext cx="8075241" cy="3576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91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1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1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Vorgabe in der Ausschreibung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Variante 1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Variante 2</a:t>
                      </a:r>
                    </a:p>
                    <a:p>
                      <a:pPr algn="ctr"/>
                      <a:r>
                        <a:rPr lang="de-DE" dirty="0"/>
                        <a:t>(Vorzugsvariante)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Technische Daten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Objektliste, Flächen, Leistungswerte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Objektliste, Flächen, Leistungswerte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Laufzeit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Nein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Ja (10 und 15 Jahre)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Vertragstext inkl. Preisregelung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Nein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Ja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Struktur</a:t>
                      </a:r>
                      <a:r>
                        <a:rPr lang="de-DE" baseline="0" dirty="0"/>
                        <a:t> der </a:t>
                      </a:r>
                      <a:r>
                        <a:rPr lang="de-DE" dirty="0"/>
                        <a:t>Preisformel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Nein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Ja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Nachteil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Kaum vergleichbare Angebote, Kriterien schwer zu wichten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Einzelne Wärmelieferer geben kein Angebot 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8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SAENA - Grundlagen Energiebeschaffung </a:t>
            </a:r>
            <a:endParaRPr lang="de-DE" altLang="de-DE" sz="1200" b="0" dirty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C414295-F196-4292-8C62-289F74FBE296}" type="slidenum">
              <a:rPr lang="de-DE" altLang="de-DE" sz="1200" b="0" smtClean="0"/>
              <a:pPr/>
              <a:t>51</a:t>
            </a:fld>
            <a:endParaRPr lang="de-DE" altLang="de-DE" sz="1200" b="0" dirty="0"/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08.10.2020</a:t>
            </a:r>
            <a:endParaRPr lang="de-DE" altLang="de-DE" sz="1200" b="0" dirty="0"/>
          </a:p>
        </p:txBody>
      </p:sp>
      <p:sp>
        <p:nvSpPr>
          <p:cNvPr id="14341" name="Rectangle 5"/>
          <p:cNvSpPr txBox="1">
            <a:spLocks noGrp="1" noChangeArrowheads="1"/>
          </p:cNvSpPr>
          <p:nvPr/>
        </p:nvSpPr>
        <p:spPr bwMode="auto">
          <a:xfrm>
            <a:off x="8101013" y="6237288"/>
            <a:ext cx="765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8CBB5ED0-6AA7-4327-BF96-B41CC1D2DB47}" type="slidenum">
              <a:rPr lang="de-DE" altLang="de-DE" sz="1200" b="0"/>
              <a:pPr algn="r">
                <a:spcBef>
                  <a:spcPct val="50000"/>
                </a:spcBef>
              </a:pPr>
              <a:t>51</a:t>
            </a:fld>
            <a:endParaRPr lang="de-DE" altLang="de-DE" sz="1200" b="0" dirty="0"/>
          </a:p>
        </p:txBody>
      </p:sp>
      <p:sp>
        <p:nvSpPr>
          <p:cNvPr id="8" name="Textfeld 13"/>
          <p:cNvSpPr txBox="1">
            <a:spLocks noChangeArrowheads="1"/>
          </p:cNvSpPr>
          <p:nvPr/>
        </p:nvSpPr>
        <p:spPr bwMode="auto">
          <a:xfrm>
            <a:off x="251520" y="980728"/>
            <a:ext cx="8712968" cy="497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0"/>
              </a:spcAft>
            </a:pPr>
            <a:r>
              <a:rPr lang="de-DE" altLang="de-DE" sz="2200" dirty="0"/>
              <a:t>Ausschreibung von Wärmelieferverträgen</a:t>
            </a:r>
            <a:r>
              <a:rPr lang="de-DE" altLang="de-DE" sz="2200" b="0" dirty="0"/>
              <a:t> (Empfehlung)</a:t>
            </a:r>
          </a:p>
          <a:p>
            <a:pPr marL="0" indent="0" eaLnBrk="1" hangingPunct="1">
              <a:spcBef>
                <a:spcPts val="600"/>
              </a:spcBef>
              <a:spcAft>
                <a:spcPts val="0"/>
              </a:spcAft>
            </a:pPr>
            <a:r>
              <a:rPr lang="de-DE" altLang="de-DE" b="0" dirty="0">
                <a:solidFill>
                  <a:srgbClr val="0000FF"/>
                </a:solidFill>
              </a:rPr>
              <a:t>Vorgaben:</a:t>
            </a:r>
          </a:p>
          <a:p>
            <a:pPr marL="265113" indent="-265113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de-DE" altLang="de-DE" b="0" dirty="0"/>
              <a:t>Technische Daten (Objektliste, Flächen, Leistungswerte)</a:t>
            </a:r>
          </a:p>
          <a:p>
            <a:pPr marL="265113" indent="-265113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de-DE" altLang="de-DE" b="0" dirty="0"/>
              <a:t>Kompletter Vertragstext mit Preisregelung (Preisänderungsformel, zu verwendende Indizes, Änderungsmodus), Kündigungsbedingungen, Abrechnungsverfahren, ggf. Übernahmeklausel nach Vertragsende</a:t>
            </a:r>
          </a:p>
          <a:p>
            <a:pPr marL="265113" indent="-265113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de-DE" altLang="de-DE" b="0" dirty="0"/>
              <a:t>Anlagen zum Vertrag: technische Daten, Preisregelung, AVBFernwärmeV</a:t>
            </a:r>
          </a:p>
          <a:p>
            <a:pPr marL="180975" indent="-180975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altLang="de-DE" b="0" dirty="0"/>
              <a:t> Laufzeit: getrennte Angebote für 10 </a:t>
            </a:r>
            <a:r>
              <a:rPr lang="de-DE" altLang="de-DE" b="0" u="sng" dirty="0"/>
              <a:t>und</a:t>
            </a:r>
            <a:r>
              <a:rPr lang="de-DE" altLang="de-DE" b="0" dirty="0"/>
              <a:t> 15 Jahre</a:t>
            </a:r>
          </a:p>
          <a:p>
            <a:pPr marL="0" indent="0" eaLnBrk="1" hangingPunct="1">
              <a:spcBef>
                <a:spcPts val="600"/>
              </a:spcBef>
              <a:spcAft>
                <a:spcPts val="0"/>
              </a:spcAft>
            </a:pPr>
            <a:r>
              <a:rPr lang="de-DE" altLang="de-DE" b="0" dirty="0">
                <a:solidFill>
                  <a:srgbClr val="0000FF"/>
                </a:solidFill>
              </a:rPr>
              <a:t>Rücklauf:</a:t>
            </a:r>
          </a:p>
          <a:p>
            <a:pPr marL="265113" indent="-265113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de-DE" altLang="de-DE" b="0" dirty="0"/>
              <a:t>Ein Blatt mit Basiswerten für Preise und Indizes, Wichtungsfaktoren</a:t>
            </a:r>
          </a:p>
          <a:p>
            <a:pPr marL="265113" indent="-265113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de-DE" altLang="de-DE" b="0" dirty="0"/>
              <a:t>Vom Wärmelieferer unterschriebener Wärmeliefervertrag</a:t>
            </a:r>
          </a:p>
          <a:p>
            <a:pPr marL="265113" indent="-265113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de-DE" altLang="de-DE" b="0" dirty="0"/>
              <a:t>Gesondert unterschriebene Preisregelung  </a:t>
            </a:r>
          </a:p>
          <a:p>
            <a:pPr marL="0" indent="0" eaLnBrk="1" hangingPunct="1">
              <a:spcBef>
                <a:spcPts val="600"/>
              </a:spcBef>
              <a:spcAft>
                <a:spcPts val="0"/>
              </a:spcAft>
            </a:pPr>
            <a:r>
              <a:rPr lang="de-DE" altLang="de-DE" b="0" dirty="0">
                <a:solidFill>
                  <a:srgbClr val="0000FF"/>
                </a:solidFill>
              </a:rPr>
              <a:t>Bewertung:</a:t>
            </a:r>
          </a:p>
          <a:p>
            <a:pPr marL="265113" indent="-265113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de-DE" altLang="de-DE" b="0" dirty="0"/>
              <a:t>Kosten des Wärmebezugs für die kommenden 10 Jahre bei definierten Ansätzen für die Indexentwicklung</a:t>
            </a:r>
          </a:p>
        </p:txBody>
      </p:sp>
    </p:spTree>
    <p:extLst>
      <p:ext uri="{BB962C8B-B14F-4D97-AF65-F5344CB8AC3E}">
        <p14:creationId xmlns:p14="http://schemas.microsoft.com/office/powerpoint/2010/main" val="214103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25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25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25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25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SAENA - Grundlagen Energiebeschaffung </a:t>
            </a:r>
            <a:endParaRPr lang="de-DE" altLang="de-DE" sz="1200" b="0" dirty="0"/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9FD048C-D382-4E88-A6C7-AF6B1D9937A8}" type="slidenum">
              <a:rPr lang="de-DE" altLang="de-DE" sz="1200" b="0" smtClean="0"/>
              <a:pPr/>
              <a:t>52</a:t>
            </a:fld>
            <a:endParaRPr lang="de-DE" altLang="de-DE" sz="1200" b="0" dirty="0"/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08.10.2020</a:t>
            </a:r>
            <a:endParaRPr lang="de-DE" altLang="de-DE" sz="1200" b="0" dirty="0"/>
          </a:p>
        </p:txBody>
      </p:sp>
      <p:sp>
        <p:nvSpPr>
          <p:cNvPr id="34821" name="Rectangle 5"/>
          <p:cNvSpPr txBox="1">
            <a:spLocks noGrp="1" noChangeArrowheads="1"/>
          </p:cNvSpPr>
          <p:nvPr/>
        </p:nvSpPr>
        <p:spPr bwMode="auto">
          <a:xfrm>
            <a:off x="8101013" y="6237288"/>
            <a:ext cx="765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1207B008-49FE-4A2F-83B3-C9D7E2D118D0}" type="slidenum">
              <a:rPr lang="de-DE" altLang="de-DE" sz="1200" b="0"/>
              <a:pPr algn="r">
                <a:spcBef>
                  <a:spcPct val="50000"/>
                </a:spcBef>
              </a:pPr>
              <a:t>52</a:t>
            </a:fld>
            <a:endParaRPr lang="de-DE" altLang="de-DE" sz="1200" b="0" dirty="0"/>
          </a:p>
        </p:txBody>
      </p:sp>
      <p:sp>
        <p:nvSpPr>
          <p:cNvPr id="34822" name="Text Box 3"/>
          <p:cNvSpPr txBox="1">
            <a:spLocks noChangeArrowheads="1"/>
          </p:cNvSpPr>
          <p:nvPr/>
        </p:nvSpPr>
        <p:spPr bwMode="auto">
          <a:xfrm>
            <a:off x="1260399" y="1772816"/>
            <a:ext cx="6265862" cy="327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tabLst>
                <a:tab pos="13446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tabLst>
                <a:tab pos="13446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3446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3446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3446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446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446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446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446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45000"/>
              </a:spcAft>
            </a:pPr>
            <a:r>
              <a:rPr lang="de-DE" altLang="de-DE" sz="2400" i="1" dirty="0"/>
              <a:t>Vielen Dank für die Aufmerksamkeit!</a:t>
            </a:r>
          </a:p>
          <a:p>
            <a:pPr eaLnBrk="1" hangingPunct="1"/>
            <a:endParaRPr lang="de-DE" altLang="de-DE" sz="2400" i="1" dirty="0"/>
          </a:p>
          <a:p>
            <a:pPr eaLnBrk="1" hangingPunct="1"/>
            <a:endParaRPr lang="de-DE" altLang="de-DE" sz="2400" i="1" dirty="0"/>
          </a:p>
          <a:p>
            <a:pPr eaLnBrk="1" hangingPunct="1"/>
            <a:r>
              <a:rPr lang="de-DE" altLang="de-DE" b="0" i="1" dirty="0">
                <a:solidFill>
                  <a:srgbClr val="0000FF"/>
                </a:solidFill>
              </a:rPr>
              <a:t>W.E.N. Consulting GmbH </a:t>
            </a:r>
          </a:p>
          <a:p>
            <a:pPr eaLnBrk="1" hangingPunct="1"/>
            <a:r>
              <a:rPr lang="de-DE" altLang="de-DE" b="0" i="1" dirty="0"/>
              <a:t>Prenzlauer Promenade 175, 13189 Berlin</a:t>
            </a:r>
          </a:p>
          <a:p>
            <a:pPr eaLnBrk="1" hangingPunct="1"/>
            <a:r>
              <a:rPr lang="de-DE" altLang="de-DE" b="0" i="1" dirty="0"/>
              <a:t>Tel.	030-42082950</a:t>
            </a:r>
          </a:p>
          <a:p>
            <a:pPr eaLnBrk="1" hangingPunct="1"/>
            <a:r>
              <a:rPr lang="de-DE" altLang="de-DE" b="0" i="1" dirty="0"/>
              <a:t>Fax</a:t>
            </a:r>
            <a:r>
              <a:rPr lang="de-DE" altLang="de-DE" b="0" i="1"/>
              <a:t>	030-42082954</a:t>
            </a:r>
            <a:endParaRPr lang="de-DE" altLang="de-DE" b="0" i="1" dirty="0"/>
          </a:p>
          <a:p>
            <a:pPr eaLnBrk="1" hangingPunct="1"/>
            <a:r>
              <a:rPr lang="de-DE" altLang="de-DE" b="0" i="1" dirty="0"/>
              <a:t>E-Mail	info@wen-berlin.de</a:t>
            </a:r>
          </a:p>
          <a:p>
            <a:pPr eaLnBrk="1" hangingPunct="1"/>
            <a:r>
              <a:rPr lang="de-DE" altLang="de-DE" b="0" i="1" dirty="0"/>
              <a:t>Internet	www.wen-berlin.de</a:t>
            </a:r>
            <a:r>
              <a:rPr lang="de-DE" altLang="de-DE" sz="2400" b="0" i="1" dirty="0"/>
              <a:t>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SAENA - Grundlagen Energiebeschaffung </a:t>
            </a:r>
            <a:endParaRPr lang="de-DE" altLang="de-DE" sz="1200" b="0" dirty="0"/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9FD048C-D382-4E88-A6C7-AF6B1D9937A8}" type="slidenum">
              <a:rPr lang="de-DE" altLang="de-DE" sz="1200" b="0" smtClean="0"/>
              <a:pPr/>
              <a:t>53</a:t>
            </a:fld>
            <a:endParaRPr lang="de-DE" altLang="de-DE" sz="1200" b="0" dirty="0"/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08.10.2020</a:t>
            </a:r>
            <a:endParaRPr lang="de-DE" altLang="de-DE" sz="1200" b="0" dirty="0"/>
          </a:p>
        </p:txBody>
      </p:sp>
      <p:sp>
        <p:nvSpPr>
          <p:cNvPr id="34821" name="Rectangle 5"/>
          <p:cNvSpPr txBox="1">
            <a:spLocks noGrp="1" noChangeArrowheads="1"/>
          </p:cNvSpPr>
          <p:nvPr/>
        </p:nvSpPr>
        <p:spPr bwMode="auto">
          <a:xfrm>
            <a:off x="8101013" y="6237288"/>
            <a:ext cx="765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1207B008-49FE-4A2F-83B3-C9D7E2D118D0}" type="slidenum">
              <a:rPr lang="de-DE" altLang="de-DE" sz="1200" b="0"/>
              <a:pPr algn="r">
                <a:spcBef>
                  <a:spcPct val="50000"/>
                </a:spcBef>
              </a:pPr>
              <a:t>53</a:t>
            </a:fld>
            <a:endParaRPr lang="de-DE" altLang="de-DE" sz="1200" b="0" dirty="0"/>
          </a:p>
        </p:txBody>
      </p:sp>
      <p:sp>
        <p:nvSpPr>
          <p:cNvPr id="34822" name="Text Box 3"/>
          <p:cNvSpPr txBox="1">
            <a:spLocks noChangeArrowheads="1"/>
          </p:cNvSpPr>
          <p:nvPr/>
        </p:nvSpPr>
        <p:spPr bwMode="auto">
          <a:xfrm>
            <a:off x="1260399" y="1772816"/>
            <a:ext cx="6840614" cy="224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tabLst>
                <a:tab pos="13446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tabLst>
                <a:tab pos="13446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3446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3446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3446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446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446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446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446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45000"/>
              </a:spcAft>
            </a:pPr>
            <a:r>
              <a:rPr lang="de-DE" altLang="de-DE" sz="2400" i="1" dirty="0"/>
              <a:t>Anhang: Beispiele für statistische Größen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altLang="de-DE" b="0" dirty="0"/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de-DE" altLang="de-DE" b="0" dirty="0"/>
              <a:t>Quellen: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de-DE" altLang="de-DE" b="0" dirty="0"/>
              <a:t>Energiebörsen (</a:t>
            </a:r>
            <a:r>
              <a:rPr lang="de-DE" altLang="de-DE" b="0" dirty="0">
                <a:hlinkClick r:id="rId3"/>
              </a:rPr>
              <a:t>www.eex.de</a:t>
            </a:r>
            <a:r>
              <a:rPr lang="de-DE" altLang="de-DE" b="0" dirty="0"/>
              <a:t>, </a:t>
            </a:r>
            <a:r>
              <a:rPr lang="de-DE" altLang="de-DE" b="0" dirty="0">
                <a:hlinkClick r:id="rId4"/>
              </a:rPr>
              <a:t>www.powernext.com</a:t>
            </a:r>
            <a:r>
              <a:rPr lang="de-DE" altLang="de-DE" b="0" dirty="0"/>
              <a:t>)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de-DE" altLang="de-DE" b="0" dirty="0"/>
              <a:t>Statistisches Bundesamt (</a:t>
            </a:r>
            <a:r>
              <a:rPr lang="de-DE" altLang="de-DE" b="0" dirty="0">
                <a:hlinkClick r:id="rId5"/>
              </a:rPr>
              <a:t>www.destatis.de</a:t>
            </a:r>
            <a:r>
              <a:rPr lang="de-DE" altLang="de-DE" b="0" dirty="0"/>
              <a:t>)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altLang="de-DE" b="0" dirty="0"/>
          </a:p>
        </p:txBody>
      </p:sp>
    </p:spTree>
    <p:extLst>
      <p:ext uri="{BB962C8B-B14F-4D97-AF65-F5344CB8AC3E}">
        <p14:creationId xmlns:p14="http://schemas.microsoft.com/office/powerpoint/2010/main" val="12281771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SAENA - Grundlagen Energiebeschaffung </a:t>
            </a:r>
            <a:endParaRPr lang="de-DE" alt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16FDB-2520-4359-ABAB-6CED1C1291A8}" type="slidenum">
              <a:rPr lang="de-DE" altLang="de-DE" smtClean="0"/>
              <a:pPr>
                <a:defRPr/>
              </a:pPr>
              <a:t>54</a:t>
            </a:fld>
            <a:endParaRPr lang="de-DE" alt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08.10.2020</a:t>
            </a:r>
            <a:endParaRPr lang="de-DE" altLang="de-DE" dirty="0"/>
          </a:p>
        </p:txBody>
      </p:sp>
      <p:sp>
        <p:nvSpPr>
          <p:cNvPr id="6" name="Textfeld 13"/>
          <p:cNvSpPr txBox="1">
            <a:spLocks noChangeArrowheads="1"/>
          </p:cNvSpPr>
          <p:nvPr/>
        </p:nvSpPr>
        <p:spPr bwMode="auto">
          <a:xfrm>
            <a:off x="323528" y="980728"/>
            <a:ext cx="85426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de-DE" altLang="de-DE" sz="2200" dirty="0"/>
              <a:t>Beispiele für statistische Veröffentlichungen</a:t>
            </a:r>
            <a:endParaRPr lang="de-DE" altLang="de-DE" b="0" dirty="0"/>
          </a:p>
        </p:txBody>
      </p:sp>
      <p:sp>
        <p:nvSpPr>
          <p:cNvPr id="9" name="Textfeld 8"/>
          <p:cNvSpPr txBox="1"/>
          <p:nvPr/>
        </p:nvSpPr>
        <p:spPr>
          <a:xfrm>
            <a:off x="1907704" y="1340768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solidFill>
                  <a:srgbClr val="0000FF"/>
                </a:solidFill>
              </a:rPr>
              <a:t>Börsenpreise Erdgas </a:t>
            </a:r>
            <a:r>
              <a:rPr lang="de-DE" sz="1800" b="0" dirty="0"/>
              <a:t>(EGIX Germany in €/MWh)</a:t>
            </a:r>
            <a:r>
              <a:rPr lang="de-DE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40949DC-BFA1-44E3-815E-35F2618F9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76" y="1700808"/>
            <a:ext cx="7212674" cy="433279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B041B3A-6FAD-47CD-B80C-31AB9C6FD358}"/>
              </a:ext>
            </a:extLst>
          </p:cNvPr>
          <p:cNvSpPr txBox="1"/>
          <p:nvPr/>
        </p:nvSpPr>
        <p:spPr>
          <a:xfrm>
            <a:off x="529208" y="5949280"/>
            <a:ext cx="7499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/>
              <a:t>https://www.eex.com/de/marktdaten/eex-group-datasource/erdgasindizes-fuer-fernwaerme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DB39749-28B4-4B30-861B-1A4A3BFF0F69}"/>
              </a:ext>
            </a:extLst>
          </p:cNvPr>
          <p:cNvSpPr/>
          <p:nvPr/>
        </p:nvSpPr>
        <p:spPr bwMode="auto">
          <a:xfrm>
            <a:off x="1403648" y="4869159"/>
            <a:ext cx="540000" cy="324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A21CBA1-E105-4460-9B54-F9106EFC2AC5}"/>
              </a:ext>
            </a:extLst>
          </p:cNvPr>
          <p:cNvSpPr/>
          <p:nvPr/>
        </p:nvSpPr>
        <p:spPr bwMode="auto">
          <a:xfrm>
            <a:off x="7200352" y="4077072"/>
            <a:ext cx="540000" cy="324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48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SAENA - Grundlagen Energiebeschaffung </a:t>
            </a:r>
            <a:endParaRPr lang="de-DE" alt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16FDB-2520-4359-ABAB-6CED1C1291A8}" type="slidenum">
              <a:rPr lang="de-DE" altLang="de-DE" smtClean="0"/>
              <a:pPr>
                <a:defRPr/>
              </a:pPr>
              <a:t>55</a:t>
            </a:fld>
            <a:endParaRPr lang="de-DE" alt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08.10.2020</a:t>
            </a:r>
            <a:endParaRPr lang="de-DE" altLang="de-DE" dirty="0"/>
          </a:p>
        </p:txBody>
      </p:sp>
      <p:sp>
        <p:nvSpPr>
          <p:cNvPr id="6" name="Textfeld 13"/>
          <p:cNvSpPr txBox="1">
            <a:spLocks noChangeArrowheads="1"/>
          </p:cNvSpPr>
          <p:nvPr/>
        </p:nvSpPr>
        <p:spPr bwMode="auto">
          <a:xfrm>
            <a:off x="323528" y="980728"/>
            <a:ext cx="85426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de-DE" altLang="de-DE" sz="2200" dirty="0"/>
              <a:t>Beispiele für statistische Veröffentlichungen</a:t>
            </a:r>
            <a:endParaRPr lang="de-DE" altLang="de-DE" b="0" dirty="0"/>
          </a:p>
        </p:txBody>
      </p:sp>
      <p:sp>
        <p:nvSpPr>
          <p:cNvPr id="9" name="Textfeld 8"/>
          <p:cNvSpPr txBox="1"/>
          <p:nvPr/>
        </p:nvSpPr>
        <p:spPr>
          <a:xfrm>
            <a:off x="1115616" y="1340768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solidFill>
                  <a:srgbClr val="0000FF"/>
                </a:solidFill>
              </a:rPr>
              <a:t>Börsenpreise Erdgas </a:t>
            </a:r>
            <a:r>
              <a:rPr lang="de-DE" sz="1800" b="0" dirty="0"/>
              <a:t>(Statistisches Bundesamt, Indizes)</a:t>
            </a:r>
            <a:r>
              <a:rPr lang="de-DE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BB56FA8-33CF-486E-BBFF-5FE6FB5A7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71655"/>
            <a:ext cx="7200800" cy="4291174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9CF444A3-60E7-4695-A105-2F0B5D5EE2D5}"/>
              </a:ext>
            </a:extLst>
          </p:cNvPr>
          <p:cNvSpPr/>
          <p:nvPr/>
        </p:nvSpPr>
        <p:spPr bwMode="auto">
          <a:xfrm>
            <a:off x="3059832" y="5826059"/>
            <a:ext cx="540000" cy="252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B8B5864-9E46-4D82-9AE3-209C214CEE1D}"/>
              </a:ext>
            </a:extLst>
          </p:cNvPr>
          <p:cNvSpPr/>
          <p:nvPr/>
        </p:nvSpPr>
        <p:spPr bwMode="auto">
          <a:xfrm>
            <a:off x="2015776" y="4653136"/>
            <a:ext cx="540000" cy="252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30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SAENA - Grundlagen Energiebeschaffung </a:t>
            </a:r>
            <a:endParaRPr lang="de-DE" alt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16FDB-2520-4359-ABAB-6CED1C1291A8}" type="slidenum">
              <a:rPr lang="de-DE" altLang="de-DE" smtClean="0"/>
              <a:pPr>
                <a:defRPr/>
              </a:pPr>
              <a:t>56</a:t>
            </a:fld>
            <a:endParaRPr lang="de-DE" alt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08.10.2020</a:t>
            </a:r>
            <a:endParaRPr lang="de-DE" altLang="de-DE" dirty="0"/>
          </a:p>
        </p:txBody>
      </p:sp>
      <p:sp>
        <p:nvSpPr>
          <p:cNvPr id="6" name="Textfeld 13"/>
          <p:cNvSpPr txBox="1">
            <a:spLocks noChangeArrowheads="1"/>
          </p:cNvSpPr>
          <p:nvPr/>
        </p:nvSpPr>
        <p:spPr bwMode="auto">
          <a:xfrm>
            <a:off x="323528" y="980728"/>
            <a:ext cx="85426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de-DE" altLang="de-DE" sz="2200" dirty="0"/>
              <a:t>Beispiele für statistische Veröffentlichungen</a:t>
            </a:r>
            <a:endParaRPr lang="de-DE" altLang="de-DE" b="0" dirty="0"/>
          </a:p>
        </p:txBody>
      </p:sp>
      <p:sp>
        <p:nvSpPr>
          <p:cNvPr id="9" name="Textfeld 8"/>
          <p:cNvSpPr txBox="1"/>
          <p:nvPr/>
        </p:nvSpPr>
        <p:spPr>
          <a:xfrm>
            <a:off x="899591" y="1340768"/>
            <a:ext cx="7201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solidFill>
                  <a:srgbClr val="0000FF"/>
                </a:solidFill>
              </a:rPr>
              <a:t>Erdgasimportpreise </a:t>
            </a:r>
            <a:r>
              <a:rPr lang="de-DE" sz="1800" b="0" dirty="0"/>
              <a:t>(Grenzübergangspreise, Cent/kWh; BAFA) </a:t>
            </a:r>
            <a:endParaRPr lang="de-DE" dirty="0">
              <a:solidFill>
                <a:srgbClr val="0000FF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2E5A5FF-26F0-40DD-BBD5-20B7C914D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55" y="1700808"/>
            <a:ext cx="7380312" cy="4408128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6263419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D0D0C2A-1099-4687-AEFC-49197C20C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32" y="1519063"/>
            <a:ext cx="7634668" cy="4646241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SAENA - Grundlagen Energiebeschaffung </a:t>
            </a:r>
            <a:endParaRPr lang="de-DE" alt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16FDB-2520-4359-ABAB-6CED1C1291A8}" type="slidenum">
              <a:rPr lang="de-DE" altLang="de-DE" smtClean="0"/>
              <a:pPr>
                <a:defRPr/>
              </a:pPr>
              <a:t>57</a:t>
            </a:fld>
            <a:endParaRPr lang="de-DE" alt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08.10.2020</a:t>
            </a:r>
            <a:endParaRPr lang="de-DE" altLang="de-DE" dirty="0"/>
          </a:p>
        </p:txBody>
      </p:sp>
      <p:sp>
        <p:nvSpPr>
          <p:cNvPr id="6" name="Textfeld 13"/>
          <p:cNvSpPr txBox="1">
            <a:spLocks noChangeArrowheads="1"/>
          </p:cNvSpPr>
          <p:nvPr/>
        </p:nvSpPr>
        <p:spPr bwMode="auto">
          <a:xfrm>
            <a:off x="323528" y="980728"/>
            <a:ext cx="85426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de-DE" altLang="de-DE" sz="2200" dirty="0"/>
              <a:t>Beispiele für statistische Veröffentlichungen (FS 17, Reihe 2)</a:t>
            </a:r>
            <a:endParaRPr lang="de-DE" altLang="de-DE" b="0" dirty="0"/>
          </a:p>
        </p:txBody>
      </p:sp>
      <p:sp>
        <p:nvSpPr>
          <p:cNvPr id="10" name="Textfeld 9"/>
          <p:cNvSpPr txBox="1"/>
          <p:nvPr/>
        </p:nvSpPr>
        <p:spPr>
          <a:xfrm>
            <a:off x="3275042" y="1417193"/>
            <a:ext cx="4681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solidFill>
                  <a:srgbClr val="0000FF"/>
                </a:solidFill>
              </a:rPr>
              <a:t>Investitionsgüterpreisindex</a:t>
            </a:r>
          </a:p>
        </p:txBody>
      </p:sp>
    </p:spTree>
    <p:extLst>
      <p:ext uri="{BB962C8B-B14F-4D97-AF65-F5344CB8AC3E}">
        <p14:creationId xmlns:p14="http://schemas.microsoft.com/office/powerpoint/2010/main" val="3866300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3B7A7D1-51C7-4003-A6EA-0809ED6F4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55" y="1476374"/>
            <a:ext cx="7747421" cy="4616922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SAENA - Grundlagen Energiebeschaffung </a:t>
            </a:r>
            <a:endParaRPr lang="de-DE" alt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16FDB-2520-4359-ABAB-6CED1C1291A8}" type="slidenum">
              <a:rPr lang="de-DE" altLang="de-DE" smtClean="0"/>
              <a:pPr>
                <a:defRPr/>
              </a:pPr>
              <a:t>58</a:t>
            </a:fld>
            <a:endParaRPr lang="de-DE" alt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08.10.2020</a:t>
            </a:r>
            <a:endParaRPr lang="de-DE" altLang="de-DE" dirty="0"/>
          </a:p>
        </p:txBody>
      </p:sp>
      <p:sp>
        <p:nvSpPr>
          <p:cNvPr id="6" name="Textfeld 13"/>
          <p:cNvSpPr txBox="1">
            <a:spLocks noChangeArrowheads="1"/>
          </p:cNvSpPr>
          <p:nvPr/>
        </p:nvSpPr>
        <p:spPr bwMode="auto">
          <a:xfrm>
            <a:off x="323528" y="980728"/>
            <a:ext cx="85426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de-DE" altLang="de-DE" sz="2200" dirty="0"/>
              <a:t>Beispiele für statistische Veröffentlichungen (FS 17, Reihe 2)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491066" y="1417193"/>
            <a:ext cx="4681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solidFill>
                  <a:srgbClr val="0000FF"/>
                </a:solidFill>
              </a:rPr>
              <a:t>Strompreisindex</a:t>
            </a:r>
          </a:p>
        </p:txBody>
      </p:sp>
    </p:spTree>
    <p:extLst>
      <p:ext uri="{BB962C8B-B14F-4D97-AF65-F5344CB8AC3E}">
        <p14:creationId xmlns:p14="http://schemas.microsoft.com/office/powerpoint/2010/main" val="32578505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F8163C5-5154-48F2-ADFC-CE7573EBF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44" y="1446313"/>
            <a:ext cx="7797864" cy="4646983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SAENA - Grundlagen Energiebeschaffung </a:t>
            </a:r>
            <a:endParaRPr lang="de-DE" alt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16FDB-2520-4359-ABAB-6CED1C1291A8}" type="slidenum">
              <a:rPr lang="de-DE" altLang="de-DE" smtClean="0"/>
              <a:pPr>
                <a:defRPr/>
              </a:pPr>
              <a:t>59</a:t>
            </a:fld>
            <a:endParaRPr lang="de-DE" alt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08.10.2020</a:t>
            </a:r>
            <a:endParaRPr lang="de-DE" altLang="de-DE" dirty="0"/>
          </a:p>
        </p:txBody>
      </p:sp>
      <p:sp>
        <p:nvSpPr>
          <p:cNvPr id="6" name="Textfeld 13"/>
          <p:cNvSpPr txBox="1">
            <a:spLocks noChangeArrowheads="1"/>
          </p:cNvSpPr>
          <p:nvPr/>
        </p:nvSpPr>
        <p:spPr bwMode="auto">
          <a:xfrm>
            <a:off x="323528" y="980728"/>
            <a:ext cx="85426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de-DE" altLang="de-DE" sz="2200" dirty="0"/>
              <a:t>Beispiele für statistische Veröffentlichungen (FS 17, Reihe 2)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635082" y="1340768"/>
            <a:ext cx="4681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solidFill>
                  <a:srgbClr val="0000FF"/>
                </a:solidFill>
              </a:rPr>
              <a:t>Gaspreisindex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B1E3C7C-55C7-46F4-978E-963B6F3A37CB}"/>
              </a:ext>
            </a:extLst>
          </p:cNvPr>
          <p:cNvSpPr/>
          <p:nvPr/>
        </p:nvSpPr>
        <p:spPr bwMode="auto">
          <a:xfrm>
            <a:off x="1133350" y="3140968"/>
            <a:ext cx="540000" cy="252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40BC84DA-8627-4F48-915F-3D1815F7635A}"/>
              </a:ext>
            </a:extLst>
          </p:cNvPr>
          <p:cNvSpPr/>
          <p:nvPr/>
        </p:nvSpPr>
        <p:spPr bwMode="auto">
          <a:xfrm>
            <a:off x="1115616" y="3861048"/>
            <a:ext cx="540000" cy="252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538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feil nach unten 51">
            <a:extLst>
              <a:ext uri="{FF2B5EF4-FFF2-40B4-BE49-F238E27FC236}">
                <a16:creationId xmlns:a16="http://schemas.microsoft.com/office/drawing/2014/main" id="{160BDCA9-A5E6-4C36-9EC0-4DAB9DF77806}"/>
              </a:ext>
            </a:extLst>
          </p:cNvPr>
          <p:cNvSpPr/>
          <p:nvPr/>
        </p:nvSpPr>
        <p:spPr bwMode="auto">
          <a:xfrm>
            <a:off x="5904184" y="2852936"/>
            <a:ext cx="324000" cy="10080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338" name="Rectangle 4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SAENA - Grundlagen Energiebeschaffung </a:t>
            </a:r>
            <a:endParaRPr lang="de-DE" altLang="de-DE" sz="1200" b="0" dirty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C414295-F196-4292-8C62-289F74FBE296}" type="slidenum">
              <a:rPr lang="de-DE" altLang="de-DE" sz="1200" b="0" smtClean="0"/>
              <a:pPr/>
              <a:t>6</a:t>
            </a:fld>
            <a:endParaRPr lang="de-DE" altLang="de-DE" sz="1200" b="0" dirty="0"/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08.10.2020</a:t>
            </a:r>
            <a:endParaRPr lang="de-DE" altLang="de-DE" sz="1200" b="0" dirty="0"/>
          </a:p>
        </p:txBody>
      </p:sp>
      <p:sp>
        <p:nvSpPr>
          <p:cNvPr id="14341" name="Rectangle 5"/>
          <p:cNvSpPr txBox="1">
            <a:spLocks noGrp="1" noChangeArrowheads="1"/>
          </p:cNvSpPr>
          <p:nvPr/>
        </p:nvSpPr>
        <p:spPr bwMode="auto">
          <a:xfrm>
            <a:off x="8101013" y="6237288"/>
            <a:ext cx="765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8CBB5ED0-6AA7-4327-BF96-B41CC1D2DB47}" type="slidenum">
              <a:rPr lang="de-DE" altLang="de-DE" sz="1200" b="0"/>
              <a:pPr algn="r">
                <a:spcBef>
                  <a:spcPct val="50000"/>
                </a:spcBef>
              </a:pPr>
              <a:t>6</a:t>
            </a:fld>
            <a:endParaRPr lang="de-DE" altLang="de-DE" sz="1200" b="0" dirty="0"/>
          </a:p>
        </p:txBody>
      </p:sp>
      <p:sp>
        <p:nvSpPr>
          <p:cNvPr id="7" name="Textfeld 13"/>
          <p:cNvSpPr txBox="1">
            <a:spLocks noChangeArrowheads="1"/>
          </p:cNvSpPr>
          <p:nvPr/>
        </p:nvSpPr>
        <p:spPr bwMode="auto">
          <a:xfrm>
            <a:off x="323528" y="908720"/>
            <a:ext cx="427133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algn="ctr" eaLnBrk="1" hangingPunct="1">
              <a:spcAft>
                <a:spcPts val="0"/>
              </a:spcAft>
            </a:pPr>
            <a:r>
              <a:rPr lang="de-DE" altLang="de-DE" sz="2200" dirty="0"/>
              <a:t>Strom/Gasmarkt bis 1998: </a:t>
            </a:r>
          </a:p>
          <a:p>
            <a:pPr marL="0" indent="0" algn="ctr" eaLnBrk="1" hangingPunct="1">
              <a:spcAft>
                <a:spcPts val="0"/>
              </a:spcAft>
            </a:pPr>
            <a:r>
              <a:rPr lang="de-DE" altLang="de-DE" sz="2200" dirty="0"/>
              <a:t>Abgegrenzte Versorgungsgebiete</a:t>
            </a:r>
          </a:p>
        </p:txBody>
      </p:sp>
      <p:grpSp>
        <p:nvGrpSpPr>
          <p:cNvPr id="24" name="Gruppieren 23"/>
          <p:cNvGrpSpPr/>
          <p:nvPr/>
        </p:nvGrpSpPr>
        <p:grpSpPr>
          <a:xfrm>
            <a:off x="1475656" y="2132856"/>
            <a:ext cx="2016646" cy="3672408"/>
            <a:chOff x="1619250" y="1916832"/>
            <a:chExt cx="2016646" cy="3672408"/>
          </a:xfrm>
        </p:grpSpPr>
        <p:sp>
          <p:nvSpPr>
            <p:cNvPr id="25" name="Pfeil nach unten 24"/>
            <p:cNvSpPr/>
            <p:nvPr/>
          </p:nvSpPr>
          <p:spPr bwMode="auto">
            <a:xfrm>
              <a:off x="2465362" y="3249136"/>
              <a:ext cx="324000" cy="1944000"/>
            </a:xfrm>
            <a:prstGeom prst="downArrow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1619250" y="1916832"/>
              <a:ext cx="2016224" cy="163121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0" dirty="0"/>
                <a:t>Versorgungs-unternehmen:</a:t>
              </a:r>
            </a:p>
            <a:p>
              <a:pPr algn="ctr"/>
              <a:r>
                <a:rPr lang="de-DE" b="0" dirty="0"/>
                <a:t>Erzeugung</a:t>
              </a:r>
            </a:p>
            <a:p>
              <a:pPr algn="ctr"/>
              <a:r>
                <a:rPr lang="de-DE" b="0" dirty="0"/>
                <a:t>Netz</a:t>
              </a:r>
            </a:p>
            <a:p>
              <a:pPr algn="ctr"/>
              <a:r>
                <a:rPr lang="de-DE" b="0" dirty="0"/>
                <a:t>Verteilung</a:t>
              </a: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1619672" y="5189130"/>
              <a:ext cx="2016224" cy="400110"/>
            </a:xfrm>
            <a:prstGeom prst="rect">
              <a:avLst/>
            </a:prstGeom>
            <a:solidFill>
              <a:srgbClr val="79DCFF"/>
            </a:solidFill>
            <a:ln w="127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0" dirty="0"/>
                <a:t>Kunde</a:t>
              </a:r>
            </a:p>
          </p:txBody>
        </p:sp>
      </p:grpSp>
      <p:sp>
        <p:nvSpPr>
          <p:cNvPr id="43" name="Textfeld 13"/>
          <p:cNvSpPr txBox="1">
            <a:spLocks noChangeArrowheads="1"/>
          </p:cNvSpPr>
          <p:nvPr/>
        </p:nvSpPr>
        <p:spPr bwMode="auto">
          <a:xfrm>
            <a:off x="4427984" y="908720"/>
            <a:ext cx="460851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algn="ctr" eaLnBrk="1" hangingPunct="1">
              <a:spcAft>
                <a:spcPts val="0"/>
              </a:spcAft>
            </a:pPr>
            <a:r>
              <a:rPr lang="de-DE" altLang="de-DE" sz="2200" dirty="0"/>
              <a:t>Strom/Gasmarkt ab 1998: </a:t>
            </a:r>
          </a:p>
          <a:p>
            <a:pPr marL="0" indent="0" algn="ctr" eaLnBrk="1" hangingPunct="1">
              <a:spcAft>
                <a:spcPts val="0"/>
              </a:spcAft>
            </a:pPr>
            <a:r>
              <a:rPr lang="de-DE" altLang="de-DE" sz="2200" dirty="0"/>
              <a:t>Trennung von Erzeugung und Netz, Netze allgemein zugänglich</a:t>
            </a:r>
          </a:p>
        </p:txBody>
      </p:sp>
      <p:grpSp>
        <p:nvGrpSpPr>
          <p:cNvPr id="27" name="Gruppieren 26"/>
          <p:cNvGrpSpPr/>
          <p:nvPr/>
        </p:nvGrpSpPr>
        <p:grpSpPr>
          <a:xfrm>
            <a:off x="3920344" y="2132856"/>
            <a:ext cx="5620208" cy="3708208"/>
            <a:chOff x="43558" y="1916832"/>
            <a:chExt cx="5620208" cy="3708208"/>
          </a:xfrm>
        </p:grpSpPr>
        <p:grpSp>
          <p:nvGrpSpPr>
            <p:cNvPr id="28" name="Gruppieren 27"/>
            <p:cNvGrpSpPr/>
            <p:nvPr/>
          </p:nvGrpSpPr>
          <p:grpSpPr>
            <a:xfrm>
              <a:off x="43558" y="1916832"/>
              <a:ext cx="3988074" cy="3672408"/>
              <a:chOff x="4724078" y="2132856"/>
              <a:chExt cx="3988074" cy="3672408"/>
            </a:xfrm>
          </p:grpSpPr>
          <p:sp>
            <p:nvSpPr>
              <p:cNvPr id="47" name="Textfeld 46"/>
              <p:cNvSpPr txBox="1"/>
              <p:nvPr/>
            </p:nvSpPr>
            <p:spPr>
              <a:xfrm>
                <a:off x="5940152" y="3861048"/>
                <a:ext cx="2772000" cy="40011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0" dirty="0"/>
                  <a:t>Versorger</a:t>
                </a:r>
                <a:endParaRPr lang="de-DE" dirty="0"/>
              </a:p>
            </p:txBody>
          </p:sp>
          <p:sp>
            <p:nvSpPr>
              <p:cNvPr id="48" name="Pfeil nach unten 47"/>
              <p:cNvSpPr/>
              <p:nvPr/>
            </p:nvSpPr>
            <p:spPr bwMode="auto">
              <a:xfrm>
                <a:off x="7146304" y="4257232"/>
                <a:ext cx="324000" cy="1152000"/>
              </a:xfrm>
              <a:prstGeom prst="downArrow">
                <a:avLst/>
              </a:prstGeom>
              <a:solidFill>
                <a:srgbClr val="0000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49" name="Textfeld 48"/>
              <p:cNvSpPr txBox="1"/>
              <p:nvPr/>
            </p:nvSpPr>
            <p:spPr>
              <a:xfrm>
                <a:off x="6156176" y="2132856"/>
                <a:ext cx="2304256" cy="70788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0" dirty="0"/>
                  <a:t>Erzeuger </a:t>
                </a:r>
              </a:p>
              <a:p>
                <a:pPr algn="ctr"/>
                <a:r>
                  <a:rPr lang="de-DE" b="0" dirty="0"/>
                  <a:t>(Kraftwerk/Import</a:t>
                </a:r>
                <a:r>
                  <a:rPr lang="de-DE" dirty="0"/>
                  <a:t>)</a:t>
                </a:r>
              </a:p>
            </p:txBody>
          </p:sp>
          <p:sp>
            <p:nvSpPr>
              <p:cNvPr id="50" name="Textfeld 49"/>
              <p:cNvSpPr txBox="1"/>
              <p:nvPr/>
            </p:nvSpPr>
            <p:spPr>
              <a:xfrm>
                <a:off x="6084168" y="4581128"/>
                <a:ext cx="2376264" cy="40011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 algn="ctr">
                  <a:defRPr b="0"/>
                </a:lvl1pPr>
              </a:lstStyle>
              <a:p>
                <a:r>
                  <a:rPr lang="de-DE" dirty="0"/>
                  <a:t>Netzbetreiber</a:t>
                </a:r>
              </a:p>
            </p:txBody>
          </p:sp>
          <p:sp>
            <p:nvSpPr>
              <p:cNvPr id="51" name="Textfeld 50"/>
              <p:cNvSpPr txBox="1"/>
              <p:nvPr/>
            </p:nvSpPr>
            <p:spPr>
              <a:xfrm>
                <a:off x="5940152" y="3140968"/>
                <a:ext cx="2736304" cy="4001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0" dirty="0"/>
                  <a:t>Markt (Börse) </a:t>
                </a:r>
              </a:p>
            </p:txBody>
          </p:sp>
          <p:sp>
            <p:nvSpPr>
              <p:cNvPr id="52" name="Pfeil nach unten 51"/>
              <p:cNvSpPr/>
              <p:nvPr/>
            </p:nvSpPr>
            <p:spPr bwMode="auto">
              <a:xfrm>
                <a:off x="7146304" y="2852968"/>
                <a:ext cx="324000" cy="288000"/>
              </a:xfrm>
              <a:prstGeom prst="downArrow">
                <a:avLst/>
              </a:prstGeom>
              <a:solidFill>
                <a:srgbClr val="0000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53" name="Textfeld 52"/>
              <p:cNvSpPr txBox="1"/>
              <p:nvPr/>
            </p:nvSpPr>
            <p:spPr>
              <a:xfrm>
                <a:off x="6300614" y="5405154"/>
                <a:ext cx="2016224" cy="400110"/>
              </a:xfrm>
              <a:prstGeom prst="rect">
                <a:avLst/>
              </a:prstGeom>
              <a:solidFill>
                <a:srgbClr val="79DCFF"/>
              </a:solidFill>
              <a:ln w="12700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0" dirty="0"/>
                  <a:t>Kunde</a:t>
                </a:r>
              </a:p>
            </p:txBody>
          </p:sp>
          <p:sp>
            <p:nvSpPr>
              <p:cNvPr id="54" name="Pfeil nach unten 53"/>
              <p:cNvSpPr/>
              <p:nvPr/>
            </p:nvSpPr>
            <p:spPr bwMode="auto">
              <a:xfrm>
                <a:off x="7164288" y="3573048"/>
                <a:ext cx="324000" cy="288000"/>
              </a:xfrm>
              <a:prstGeom prst="downArrow">
                <a:avLst/>
              </a:prstGeom>
              <a:solidFill>
                <a:srgbClr val="0000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55" name="Textfeld 54"/>
              <p:cNvSpPr txBox="1"/>
              <p:nvPr/>
            </p:nvSpPr>
            <p:spPr>
              <a:xfrm>
                <a:off x="4724078" y="4273351"/>
                <a:ext cx="1432098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/>
                  <a:t>Netznutzung</a:t>
                </a:r>
              </a:p>
            </p:txBody>
          </p:sp>
        </p:grpSp>
        <p:sp>
          <p:nvSpPr>
            <p:cNvPr id="29" name="Nach rechts gekrümmter Pfeil 28"/>
            <p:cNvSpPr/>
            <p:nvPr/>
          </p:nvSpPr>
          <p:spPr bwMode="auto">
            <a:xfrm flipH="1">
              <a:off x="3923928" y="4489185"/>
              <a:ext cx="504056" cy="1080000"/>
            </a:xfrm>
            <a:prstGeom prst="curvedRightArrow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1" name="Nach rechts gekrümmter Pfeil 30"/>
            <p:cNvSpPr/>
            <p:nvPr/>
          </p:nvSpPr>
          <p:spPr bwMode="auto">
            <a:xfrm>
              <a:off x="683568" y="3789240"/>
              <a:ext cx="576064" cy="972000"/>
            </a:xfrm>
            <a:prstGeom prst="curvedRightArrow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3162760" y="4862938"/>
              <a:ext cx="143209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Netzanschluss</a:t>
              </a:r>
            </a:p>
          </p:txBody>
        </p:sp>
        <p:sp>
          <p:nvSpPr>
            <p:cNvPr id="33" name="Nach rechts gekrümmter Pfeil 32"/>
            <p:cNvSpPr/>
            <p:nvPr/>
          </p:nvSpPr>
          <p:spPr bwMode="auto">
            <a:xfrm flipH="1">
              <a:off x="4427984" y="3789040"/>
              <a:ext cx="576064" cy="1836000"/>
            </a:xfrm>
            <a:prstGeom prst="curvedRightArrow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4231668" y="4041208"/>
              <a:ext cx="143209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Lieferung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16301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9EBF556-596B-4C77-9B84-0C3DE2F38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00" y="1476374"/>
            <a:ext cx="7770408" cy="4630621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SAENA - Grundlagen Energiebeschaffung </a:t>
            </a:r>
            <a:endParaRPr lang="de-DE" alt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16FDB-2520-4359-ABAB-6CED1C1291A8}" type="slidenum">
              <a:rPr lang="de-DE" altLang="de-DE" smtClean="0"/>
              <a:pPr>
                <a:defRPr/>
              </a:pPr>
              <a:t>60</a:t>
            </a:fld>
            <a:endParaRPr lang="de-DE" alt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08.10.2020</a:t>
            </a:r>
            <a:endParaRPr lang="de-DE" altLang="de-DE" dirty="0"/>
          </a:p>
        </p:txBody>
      </p:sp>
      <p:sp>
        <p:nvSpPr>
          <p:cNvPr id="6" name="Textfeld 13"/>
          <p:cNvSpPr txBox="1">
            <a:spLocks noChangeArrowheads="1"/>
          </p:cNvSpPr>
          <p:nvPr/>
        </p:nvSpPr>
        <p:spPr bwMode="auto">
          <a:xfrm>
            <a:off x="323528" y="980728"/>
            <a:ext cx="85426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de-DE" altLang="de-DE" sz="2200" dirty="0"/>
              <a:t>Beispiele für statistische Veröffentlichungen (FS 17, Reihe 2)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635082" y="1340768"/>
            <a:ext cx="4681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solidFill>
                  <a:srgbClr val="0000FF"/>
                </a:solidFill>
              </a:rPr>
              <a:t>Fernwärmepreisindex</a:t>
            </a:r>
          </a:p>
        </p:txBody>
      </p:sp>
    </p:spTree>
    <p:extLst>
      <p:ext uri="{BB962C8B-B14F-4D97-AF65-F5344CB8AC3E}">
        <p14:creationId xmlns:p14="http://schemas.microsoft.com/office/powerpoint/2010/main" val="18186496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SAENA - Grundlagen Energiebeschaffung </a:t>
            </a:r>
            <a:endParaRPr lang="de-DE" alt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16FDB-2520-4359-ABAB-6CED1C1291A8}" type="slidenum">
              <a:rPr lang="de-DE" altLang="de-DE" smtClean="0"/>
              <a:pPr>
                <a:defRPr/>
              </a:pPr>
              <a:t>61</a:t>
            </a:fld>
            <a:endParaRPr lang="de-DE" alt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08.10.2020</a:t>
            </a:r>
            <a:endParaRPr lang="de-DE" altLang="de-DE" dirty="0"/>
          </a:p>
        </p:txBody>
      </p:sp>
      <p:sp>
        <p:nvSpPr>
          <p:cNvPr id="6" name="Textfeld 13"/>
          <p:cNvSpPr txBox="1">
            <a:spLocks noChangeArrowheads="1"/>
          </p:cNvSpPr>
          <p:nvPr/>
        </p:nvSpPr>
        <p:spPr bwMode="auto">
          <a:xfrm>
            <a:off x="323528" y="980728"/>
            <a:ext cx="85426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de-DE" altLang="de-DE" sz="2200" dirty="0"/>
              <a:t>Beispiele für statistische Veröffentlichungen (FS 16, Reihe 2.2) </a:t>
            </a:r>
            <a:endParaRPr lang="de-DE" altLang="de-DE" b="0" dirty="0"/>
          </a:p>
        </p:txBody>
      </p:sp>
      <p:sp>
        <p:nvSpPr>
          <p:cNvPr id="8" name="Textfeld 7"/>
          <p:cNvSpPr txBox="1"/>
          <p:nvPr/>
        </p:nvSpPr>
        <p:spPr>
          <a:xfrm>
            <a:off x="3276665" y="2078126"/>
            <a:ext cx="4681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solidFill>
                  <a:srgbClr val="0000FF"/>
                </a:solidFill>
              </a:rPr>
              <a:t>Lohnentwicklung</a:t>
            </a:r>
            <a:r>
              <a:rPr lang="de-DE" sz="1800" b="0" dirty="0">
                <a:solidFill>
                  <a:srgbClr val="0000FF"/>
                </a:solidFill>
              </a:rPr>
              <a:t> (Index)</a:t>
            </a:r>
            <a:endParaRPr lang="de-DE" b="0" dirty="0">
              <a:solidFill>
                <a:srgbClr val="0000FF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B907892-8306-4BCF-A118-E81D95F80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3512" y="2528900"/>
            <a:ext cx="9029700" cy="18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9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SAENA - Grundlagen Energiebeschaffung </a:t>
            </a:r>
            <a:endParaRPr lang="de-DE" alt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16FDB-2520-4359-ABAB-6CED1C1291A8}" type="slidenum">
              <a:rPr lang="de-DE" altLang="de-DE" smtClean="0"/>
              <a:pPr>
                <a:defRPr/>
              </a:pPr>
              <a:t>62</a:t>
            </a:fld>
            <a:endParaRPr lang="de-DE" alt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08.10.2020</a:t>
            </a:r>
            <a:endParaRPr lang="de-DE" altLang="de-DE" dirty="0"/>
          </a:p>
        </p:txBody>
      </p:sp>
      <p:sp>
        <p:nvSpPr>
          <p:cNvPr id="6" name="Textfeld 13"/>
          <p:cNvSpPr txBox="1">
            <a:spLocks noChangeArrowheads="1"/>
          </p:cNvSpPr>
          <p:nvPr/>
        </p:nvSpPr>
        <p:spPr bwMode="auto">
          <a:xfrm>
            <a:off x="323528" y="980728"/>
            <a:ext cx="85426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de-DE" altLang="de-DE" sz="2200" dirty="0"/>
              <a:t>Beispiele für statistische Veröffentlichungen (FS 16, Reihe 2.4)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275042" y="1876762"/>
            <a:ext cx="4681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solidFill>
                  <a:srgbClr val="0000FF"/>
                </a:solidFill>
              </a:rPr>
              <a:t>Lohnentwicklung </a:t>
            </a:r>
            <a:r>
              <a:rPr lang="de-DE" sz="1800" b="0" dirty="0">
                <a:solidFill>
                  <a:srgbClr val="0000FF"/>
                </a:solidFill>
              </a:rPr>
              <a:t>(Euro)</a:t>
            </a:r>
            <a:endParaRPr lang="de-DE" dirty="0">
              <a:solidFill>
                <a:srgbClr val="0000FF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A38214E-4733-404E-9A33-3351C60B3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3512" y="2309240"/>
            <a:ext cx="9029700" cy="169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36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feil nach unten 39">
            <a:extLst>
              <a:ext uri="{FF2B5EF4-FFF2-40B4-BE49-F238E27FC236}">
                <a16:creationId xmlns:a16="http://schemas.microsoft.com/office/drawing/2014/main" id="{A103D5E5-4319-4A4E-99D4-43820FB22795}"/>
              </a:ext>
            </a:extLst>
          </p:cNvPr>
          <p:cNvSpPr/>
          <p:nvPr/>
        </p:nvSpPr>
        <p:spPr bwMode="auto">
          <a:xfrm>
            <a:off x="2123728" y="2636944"/>
            <a:ext cx="324000" cy="10080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338" name="Rectangle 4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SAENA - Grundlagen Energiebeschaffung </a:t>
            </a:r>
            <a:endParaRPr lang="de-DE" altLang="de-DE" sz="1200" b="0" dirty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C414295-F196-4292-8C62-289F74FBE296}" type="slidenum">
              <a:rPr lang="de-DE" altLang="de-DE" sz="1200" b="0" smtClean="0"/>
              <a:pPr/>
              <a:t>7</a:t>
            </a:fld>
            <a:endParaRPr lang="de-DE" altLang="de-DE" sz="1200" b="0" dirty="0"/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08.10.2020</a:t>
            </a:r>
            <a:endParaRPr lang="de-DE" altLang="de-DE" sz="1200" b="0" dirty="0"/>
          </a:p>
        </p:txBody>
      </p:sp>
      <p:sp>
        <p:nvSpPr>
          <p:cNvPr id="14341" name="Rectangle 5"/>
          <p:cNvSpPr txBox="1">
            <a:spLocks noGrp="1" noChangeArrowheads="1"/>
          </p:cNvSpPr>
          <p:nvPr/>
        </p:nvSpPr>
        <p:spPr bwMode="auto">
          <a:xfrm>
            <a:off x="8101013" y="6237288"/>
            <a:ext cx="765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8CBB5ED0-6AA7-4327-BF96-B41CC1D2DB47}" type="slidenum">
              <a:rPr lang="de-DE" altLang="de-DE" sz="1200" b="0"/>
              <a:pPr algn="r">
                <a:spcBef>
                  <a:spcPct val="50000"/>
                </a:spcBef>
              </a:pPr>
              <a:t>7</a:t>
            </a:fld>
            <a:endParaRPr lang="de-DE" altLang="de-DE" sz="1200" b="0" dirty="0"/>
          </a:p>
        </p:txBody>
      </p:sp>
      <p:sp>
        <p:nvSpPr>
          <p:cNvPr id="7" name="Textfeld 13"/>
          <p:cNvSpPr txBox="1">
            <a:spLocks noChangeArrowheads="1"/>
          </p:cNvSpPr>
          <p:nvPr/>
        </p:nvSpPr>
        <p:spPr bwMode="auto">
          <a:xfrm>
            <a:off x="323528" y="980728"/>
            <a:ext cx="854266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0"/>
              </a:spcAft>
            </a:pPr>
            <a:r>
              <a:rPr lang="de-DE" altLang="de-DE" sz="2200" dirty="0"/>
              <a:t>            liberalisierter Markt                nicht liberalisierter Markt</a:t>
            </a:r>
          </a:p>
          <a:p>
            <a:pPr marL="0" indent="0" eaLnBrk="1" hangingPunct="1">
              <a:spcAft>
                <a:spcPts val="0"/>
              </a:spcAft>
            </a:pPr>
            <a:r>
              <a:rPr lang="de-DE" altLang="de-DE" sz="2200" dirty="0"/>
              <a:t>                  Strom / Gas                                  Fernwärme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5651697" y="1916832"/>
            <a:ext cx="2449315" cy="1015663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0" dirty="0"/>
              <a:t>Erzeuger (Heizwerk, Kessel, BHKW, WP, …</a:t>
            </a:r>
            <a:r>
              <a:rPr lang="de-DE" dirty="0"/>
              <a:t>)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651698" y="2922384"/>
            <a:ext cx="2449314" cy="400110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0" dirty="0"/>
              <a:t>ggf. Netz (lokal)</a:t>
            </a:r>
          </a:p>
        </p:txBody>
      </p:sp>
      <p:sp>
        <p:nvSpPr>
          <p:cNvPr id="21" name="Pfeil nach unten 20"/>
          <p:cNvSpPr/>
          <p:nvPr/>
        </p:nvSpPr>
        <p:spPr bwMode="auto">
          <a:xfrm>
            <a:off x="6714354" y="3321200"/>
            <a:ext cx="324000" cy="1872000"/>
          </a:xfrm>
          <a:prstGeom prst="downArrow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868242" y="5189130"/>
            <a:ext cx="2016224" cy="400110"/>
          </a:xfrm>
          <a:prstGeom prst="rect">
            <a:avLst/>
          </a:prstGeom>
          <a:solidFill>
            <a:srgbClr val="79DCFF"/>
          </a:solidFill>
          <a:ln w="127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0" dirty="0"/>
              <a:t>Kunde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5876206" y="3611911"/>
            <a:ext cx="20081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Wärmeliefervertrag 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43558" y="1916832"/>
            <a:ext cx="5620208" cy="3708208"/>
            <a:chOff x="43558" y="1916832"/>
            <a:chExt cx="5620208" cy="3708208"/>
          </a:xfrm>
        </p:grpSpPr>
        <p:grpSp>
          <p:nvGrpSpPr>
            <p:cNvPr id="33" name="Gruppieren 32"/>
            <p:cNvGrpSpPr/>
            <p:nvPr/>
          </p:nvGrpSpPr>
          <p:grpSpPr>
            <a:xfrm>
              <a:off x="43558" y="1916832"/>
              <a:ext cx="3988074" cy="3672408"/>
              <a:chOff x="4724078" y="2132856"/>
              <a:chExt cx="3988074" cy="3672408"/>
            </a:xfrm>
          </p:grpSpPr>
          <p:sp>
            <p:nvSpPr>
              <p:cNvPr id="35" name="Textfeld 34"/>
              <p:cNvSpPr txBox="1"/>
              <p:nvPr/>
            </p:nvSpPr>
            <p:spPr>
              <a:xfrm>
                <a:off x="5940152" y="3861048"/>
                <a:ext cx="2772000" cy="40011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0" dirty="0"/>
                  <a:t>Versorger</a:t>
                </a:r>
                <a:endParaRPr lang="de-DE" dirty="0"/>
              </a:p>
            </p:txBody>
          </p:sp>
          <p:sp>
            <p:nvSpPr>
              <p:cNvPr id="36" name="Pfeil nach unten 35"/>
              <p:cNvSpPr/>
              <p:nvPr/>
            </p:nvSpPr>
            <p:spPr bwMode="auto">
              <a:xfrm>
                <a:off x="7146304" y="4257232"/>
                <a:ext cx="324000" cy="1152000"/>
              </a:xfrm>
              <a:prstGeom prst="downArrow">
                <a:avLst/>
              </a:prstGeom>
              <a:solidFill>
                <a:srgbClr val="0000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37" name="Textfeld 36"/>
              <p:cNvSpPr txBox="1"/>
              <p:nvPr/>
            </p:nvSpPr>
            <p:spPr>
              <a:xfrm>
                <a:off x="6156176" y="2132856"/>
                <a:ext cx="2304256" cy="70788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0" dirty="0"/>
                  <a:t>Erzeuger </a:t>
                </a:r>
              </a:p>
              <a:p>
                <a:pPr algn="ctr"/>
                <a:r>
                  <a:rPr lang="de-DE" b="0" dirty="0"/>
                  <a:t>(Kraftwerk/Import</a:t>
                </a:r>
                <a:r>
                  <a:rPr lang="de-DE" dirty="0"/>
                  <a:t>)</a:t>
                </a:r>
              </a:p>
            </p:txBody>
          </p:sp>
          <p:sp>
            <p:nvSpPr>
              <p:cNvPr id="38" name="Textfeld 37"/>
              <p:cNvSpPr txBox="1"/>
              <p:nvPr/>
            </p:nvSpPr>
            <p:spPr>
              <a:xfrm>
                <a:off x="6084168" y="4581128"/>
                <a:ext cx="2376264" cy="40011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 algn="ctr">
                  <a:defRPr b="0"/>
                </a:lvl1pPr>
              </a:lstStyle>
              <a:p>
                <a:r>
                  <a:rPr lang="de-DE" dirty="0"/>
                  <a:t>Netzbetreiber</a:t>
                </a:r>
              </a:p>
            </p:txBody>
          </p:sp>
          <p:sp>
            <p:nvSpPr>
              <p:cNvPr id="39" name="Textfeld 38"/>
              <p:cNvSpPr txBox="1"/>
              <p:nvPr/>
            </p:nvSpPr>
            <p:spPr>
              <a:xfrm>
                <a:off x="5940152" y="3140968"/>
                <a:ext cx="2736304" cy="4001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0" dirty="0"/>
                  <a:t>Markt (Börse) </a:t>
                </a:r>
              </a:p>
            </p:txBody>
          </p:sp>
          <p:sp>
            <p:nvSpPr>
              <p:cNvPr id="40" name="Pfeil nach unten 39"/>
              <p:cNvSpPr/>
              <p:nvPr/>
            </p:nvSpPr>
            <p:spPr bwMode="auto">
              <a:xfrm>
                <a:off x="7146304" y="2852968"/>
                <a:ext cx="324000" cy="288000"/>
              </a:xfrm>
              <a:prstGeom prst="downArrow">
                <a:avLst/>
              </a:prstGeom>
              <a:solidFill>
                <a:srgbClr val="0000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Textfeld 40"/>
              <p:cNvSpPr txBox="1"/>
              <p:nvPr/>
            </p:nvSpPr>
            <p:spPr>
              <a:xfrm>
                <a:off x="6300614" y="5405154"/>
                <a:ext cx="2016224" cy="400110"/>
              </a:xfrm>
              <a:prstGeom prst="rect">
                <a:avLst/>
              </a:prstGeom>
              <a:solidFill>
                <a:srgbClr val="79DCFF"/>
              </a:solidFill>
              <a:ln w="12700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0" dirty="0"/>
                  <a:t>Kunde</a:t>
                </a:r>
              </a:p>
            </p:txBody>
          </p:sp>
          <p:sp>
            <p:nvSpPr>
              <p:cNvPr id="44" name="Pfeil nach unten 43"/>
              <p:cNvSpPr/>
              <p:nvPr/>
            </p:nvSpPr>
            <p:spPr bwMode="auto">
              <a:xfrm>
                <a:off x="7164288" y="3573048"/>
                <a:ext cx="324000" cy="288000"/>
              </a:xfrm>
              <a:prstGeom prst="downArrow">
                <a:avLst/>
              </a:prstGeom>
              <a:solidFill>
                <a:srgbClr val="0000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Textfeld 41"/>
              <p:cNvSpPr txBox="1"/>
              <p:nvPr/>
            </p:nvSpPr>
            <p:spPr>
              <a:xfrm>
                <a:off x="4724078" y="4273351"/>
                <a:ext cx="1432098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/>
                  <a:t>Netznutzung</a:t>
                </a:r>
              </a:p>
            </p:txBody>
          </p:sp>
        </p:grpSp>
        <p:sp>
          <p:nvSpPr>
            <p:cNvPr id="2" name="Nach rechts gekrümmter Pfeil 1"/>
            <p:cNvSpPr/>
            <p:nvPr/>
          </p:nvSpPr>
          <p:spPr bwMode="auto">
            <a:xfrm flipH="1">
              <a:off x="3923928" y="4489185"/>
              <a:ext cx="504056" cy="1080000"/>
            </a:xfrm>
            <a:prstGeom prst="curvedRightArrow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5" name="Nach rechts gekrümmter Pfeil 24"/>
            <p:cNvSpPr/>
            <p:nvPr/>
          </p:nvSpPr>
          <p:spPr bwMode="auto">
            <a:xfrm>
              <a:off x="683568" y="3789240"/>
              <a:ext cx="576064" cy="972000"/>
            </a:xfrm>
            <a:prstGeom prst="curvedRightArrow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3162760" y="4862938"/>
              <a:ext cx="143209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Netzanschluss</a:t>
              </a:r>
            </a:p>
          </p:txBody>
        </p:sp>
        <p:sp>
          <p:nvSpPr>
            <p:cNvPr id="27" name="Nach rechts gekrümmter Pfeil 26"/>
            <p:cNvSpPr/>
            <p:nvPr/>
          </p:nvSpPr>
          <p:spPr bwMode="auto">
            <a:xfrm flipH="1">
              <a:off x="4499992" y="3789040"/>
              <a:ext cx="504056" cy="1836000"/>
            </a:xfrm>
            <a:prstGeom prst="curvedRightArrow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4231668" y="4041208"/>
              <a:ext cx="143209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Lieferung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44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SAENA - Grundlagen Energiebeschaffung </a:t>
            </a:r>
            <a:endParaRPr lang="de-DE" altLang="de-DE" sz="1200" b="0" dirty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C414295-F196-4292-8C62-289F74FBE296}" type="slidenum">
              <a:rPr lang="de-DE" altLang="de-DE" sz="1200" b="0" smtClean="0"/>
              <a:pPr/>
              <a:t>8</a:t>
            </a:fld>
            <a:endParaRPr lang="de-DE" altLang="de-DE" sz="1200" b="0" dirty="0"/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08.10.2020</a:t>
            </a:r>
            <a:endParaRPr lang="de-DE" altLang="de-DE" sz="1200" b="0" dirty="0"/>
          </a:p>
        </p:txBody>
      </p:sp>
      <p:sp>
        <p:nvSpPr>
          <p:cNvPr id="14341" name="Rectangle 5"/>
          <p:cNvSpPr txBox="1">
            <a:spLocks noGrp="1" noChangeArrowheads="1"/>
          </p:cNvSpPr>
          <p:nvPr/>
        </p:nvSpPr>
        <p:spPr bwMode="auto">
          <a:xfrm>
            <a:off x="8101013" y="6237288"/>
            <a:ext cx="765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8CBB5ED0-6AA7-4327-BF96-B41CC1D2DB47}" type="slidenum">
              <a:rPr lang="de-DE" altLang="de-DE" sz="1200" b="0"/>
              <a:pPr algn="r">
                <a:spcBef>
                  <a:spcPct val="50000"/>
                </a:spcBef>
              </a:pPr>
              <a:t>8</a:t>
            </a:fld>
            <a:endParaRPr lang="de-DE" altLang="de-DE" sz="1200" b="0" dirty="0"/>
          </a:p>
        </p:txBody>
      </p:sp>
      <p:sp>
        <p:nvSpPr>
          <p:cNvPr id="8" name="Textfeld 13"/>
          <p:cNvSpPr txBox="1">
            <a:spLocks noChangeArrowheads="1"/>
          </p:cNvSpPr>
          <p:nvPr/>
        </p:nvSpPr>
        <p:spPr bwMode="auto">
          <a:xfrm>
            <a:off x="323528" y="980728"/>
            <a:ext cx="85426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de-DE" altLang="de-DE" sz="2200" dirty="0"/>
              <a:t>Gesetze/Verordnungen </a:t>
            </a:r>
            <a:r>
              <a:rPr lang="de-DE" altLang="de-DE" sz="2200" dirty="0">
                <a:sym typeface="Wingdings"/>
              </a:rPr>
              <a:t></a:t>
            </a:r>
            <a:r>
              <a:rPr lang="de-DE" altLang="de-DE" sz="2200" dirty="0"/>
              <a:t> Verträge/Vertragspartner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955892"/>
              </p:ext>
            </p:extLst>
          </p:nvPr>
        </p:nvGraphicFramePr>
        <p:xfrm>
          <a:off x="457200" y="1504670"/>
          <a:ext cx="8147248" cy="3261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6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6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6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9139">
                <a:tc gridSpan="3"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chemeClr val="tx1"/>
                          </a:solidFill>
                        </a:rPr>
                        <a:t>Gas / Strom</a:t>
                      </a: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chemeClr val="tx1"/>
                          </a:solidFill>
                        </a:rPr>
                        <a:t>Wärme</a:t>
                      </a: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334">
                <a:tc>
                  <a:txBody>
                    <a:bodyPr/>
                    <a:lstStyle/>
                    <a:p>
                      <a:r>
                        <a:rPr lang="de-DE" sz="2000" dirty="0"/>
                        <a:t>Netzanschlussvertrag </a:t>
                      </a:r>
                    </a:p>
                    <a:p>
                      <a:r>
                        <a:rPr lang="de-DE" sz="2000" dirty="0"/>
                        <a:t>(Zähler)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Netz-betreiber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Kunde </a:t>
                      </a:r>
                      <a:r>
                        <a:rPr lang="de-DE" sz="2000" baseline="30000" dirty="0"/>
                        <a:t>*)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Wärmeliefer-vertrag </a:t>
                      </a:r>
                    </a:p>
                    <a:p>
                      <a:pPr algn="ctr"/>
                      <a:endParaRPr lang="de-DE" sz="2000" dirty="0"/>
                    </a:p>
                    <a:p>
                      <a:pPr algn="ctr"/>
                      <a:r>
                        <a:rPr lang="de-DE" sz="2000" dirty="0"/>
                        <a:t>Lieferer - Kunde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334">
                <a:tc>
                  <a:txBody>
                    <a:bodyPr/>
                    <a:lstStyle/>
                    <a:p>
                      <a:r>
                        <a:rPr lang="de-DE" sz="2000" dirty="0"/>
                        <a:t>Kaufvertrag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Versorger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Erzeuger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334">
                <a:tc>
                  <a:txBody>
                    <a:bodyPr/>
                    <a:lstStyle/>
                    <a:p>
                      <a:r>
                        <a:rPr lang="de-DE" sz="2000" dirty="0"/>
                        <a:t>Netznutzungsvertrag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Netz-betreiber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Versorger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0334">
                <a:tc>
                  <a:txBody>
                    <a:bodyPr/>
                    <a:lstStyle/>
                    <a:p>
                      <a:r>
                        <a:rPr lang="de-DE" sz="2000" dirty="0"/>
                        <a:t>Liefervertrag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Versorger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Kunde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72CDF10B-C4ED-4187-9BFC-329248808379}"/>
              </a:ext>
            </a:extLst>
          </p:cNvPr>
          <p:cNvSpPr txBox="1"/>
          <p:nvPr/>
        </p:nvSpPr>
        <p:spPr>
          <a:xfrm>
            <a:off x="4530824" y="4901758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0" dirty="0"/>
              <a:t>*) in der Praxis: Vollmacht des Kunden für den Versorger</a:t>
            </a:r>
          </a:p>
        </p:txBody>
      </p:sp>
    </p:spTree>
    <p:extLst>
      <p:ext uri="{BB962C8B-B14F-4D97-AF65-F5344CB8AC3E}">
        <p14:creationId xmlns:p14="http://schemas.microsoft.com/office/powerpoint/2010/main" val="622082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SAENA - Grundlagen Energiebeschaffung </a:t>
            </a:r>
            <a:endParaRPr lang="de-DE" altLang="de-DE" sz="1200" b="0" dirty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C414295-F196-4292-8C62-289F74FBE296}" type="slidenum">
              <a:rPr lang="de-DE" altLang="de-DE" sz="1200" b="0" smtClean="0"/>
              <a:pPr/>
              <a:t>9</a:t>
            </a:fld>
            <a:endParaRPr lang="de-DE" altLang="de-DE" sz="1200" b="0" dirty="0"/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0"/>
              <a:t>08.10.2020</a:t>
            </a:r>
            <a:endParaRPr lang="de-DE" altLang="de-DE" sz="1200" b="0" dirty="0"/>
          </a:p>
        </p:txBody>
      </p:sp>
      <p:sp>
        <p:nvSpPr>
          <p:cNvPr id="14341" name="Rectangle 5"/>
          <p:cNvSpPr txBox="1">
            <a:spLocks noGrp="1" noChangeArrowheads="1"/>
          </p:cNvSpPr>
          <p:nvPr/>
        </p:nvSpPr>
        <p:spPr bwMode="auto">
          <a:xfrm>
            <a:off x="8101013" y="6237288"/>
            <a:ext cx="765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8CBB5ED0-6AA7-4327-BF96-B41CC1D2DB47}" type="slidenum">
              <a:rPr lang="de-DE" altLang="de-DE" sz="1200" b="0"/>
              <a:pPr algn="r">
                <a:spcBef>
                  <a:spcPct val="50000"/>
                </a:spcBef>
              </a:pPr>
              <a:t>9</a:t>
            </a:fld>
            <a:endParaRPr lang="de-DE" altLang="de-DE" sz="1200" b="0" dirty="0"/>
          </a:p>
        </p:txBody>
      </p:sp>
      <p:sp>
        <p:nvSpPr>
          <p:cNvPr id="7" name="Textfeld 13"/>
          <p:cNvSpPr txBox="1">
            <a:spLocks noChangeArrowheads="1"/>
          </p:cNvSpPr>
          <p:nvPr/>
        </p:nvSpPr>
        <p:spPr bwMode="auto">
          <a:xfrm>
            <a:off x="323528" y="980728"/>
            <a:ext cx="854266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de-DE" altLang="de-DE" sz="2200" dirty="0"/>
              <a:t>Begriff „Fernwärme“</a:t>
            </a:r>
          </a:p>
          <a:p>
            <a:pPr marL="0" indent="0" eaLnBrk="1" hangingPunct="1">
              <a:spcAft>
                <a:spcPts val="0"/>
              </a:spcAft>
            </a:pPr>
            <a:r>
              <a:rPr lang="de-DE" altLang="de-DE" b="0" dirty="0"/>
              <a:t>„Fernwärme“, „Nahwärme“, „Contracting“, „gewerbliche Wärmelieferung“</a:t>
            </a:r>
          </a:p>
          <a:p>
            <a:pPr marL="0" indent="0" eaLnBrk="1" hangingPunct="1">
              <a:spcAft>
                <a:spcPts val="0"/>
              </a:spcAft>
            </a:pPr>
            <a:endParaRPr lang="de-DE" altLang="de-DE" b="0" dirty="0"/>
          </a:p>
          <a:p>
            <a:pPr marL="0" indent="0" eaLnBrk="1" hangingPunct="1">
              <a:spcAft>
                <a:spcPts val="600"/>
              </a:spcAft>
            </a:pPr>
            <a:r>
              <a:rPr lang="de-DE" altLang="de-DE" b="0" dirty="0"/>
              <a:t>„Fernwärme ist Wärme </a:t>
            </a:r>
            <a:r>
              <a:rPr lang="de-DE" altLang="de-DE" b="0" dirty="0">
                <a:solidFill>
                  <a:srgbClr val="0000FF"/>
                </a:solidFill>
              </a:rPr>
              <a:t>beliebiger Herkunft</a:t>
            </a:r>
            <a:r>
              <a:rPr lang="de-DE" altLang="de-DE" b="0" dirty="0"/>
              <a:t>, die mit Hilfe eines Trägerme-diums (meistens Heizwasser oder Dampf) </a:t>
            </a:r>
            <a:r>
              <a:rPr lang="de-DE" altLang="de-DE" b="0" dirty="0">
                <a:solidFill>
                  <a:srgbClr val="0000FF"/>
                </a:solidFill>
              </a:rPr>
              <a:t>gewerblich aufgrund eines Ver-trages gegen Entgelt geliefert </a:t>
            </a:r>
            <a:r>
              <a:rPr lang="de-DE" altLang="de-DE" b="0" dirty="0"/>
              <a:t>wird und mit deren Lieferung keine eigenen mietrechtlichen Nebenverpflichtungen erfüllt werden. Auf jede Form der Wärmelieferung ist die AVBFernwärmeV anzuwenden. </a:t>
            </a:r>
          </a:p>
          <a:p>
            <a:pPr marL="0" indent="0" eaLnBrk="1" hangingPunct="1">
              <a:spcAft>
                <a:spcPts val="0"/>
              </a:spcAft>
            </a:pPr>
            <a:r>
              <a:rPr lang="de-DE" altLang="de-DE" b="0" dirty="0">
                <a:solidFill>
                  <a:srgbClr val="0000FF"/>
                </a:solidFill>
              </a:rPr>
              <a:t>Rechtlich umfasst der Begriff "Fernwärme" daher auch Contracting und Nahwärme</a:t>
            </a:r>
            <a:r>
              <a:rPr lang="de-DE" altLang="de-DE" b="0" dirty="0"/>
              <a:t>, so auch jetzt das Oberlandesgericht Köln in dem Urteil vom 21.5.2007 (CuR, Heft 1, 2009, S. 19 ff.) Siehe auch Schach, GE 2007, S. 1299, 1300 aus der Sicht des Mietrechts.“ </a:t>
            </a:r>
          </a:p>
          <a:p>
            <a:pPr marL="0" indent="0" eaLnBrk="1" hangingPunct="1">
              <a:spcAft>
                <a:spcPts val="0"/>
              </a:spcAft>
            </a:pPr>
            <a:endParaRPr lang="de-DE" altLang="de-DE" sz="1600" b="0" dirty="0"/>
          </a:p>
          <a:p>
            <a:pPr marL="0" indent="0" eaLnBrk="1" hangingPunct="1">
              <a:spcAft>
                <a:spcPts val="0"/>
              </a:spcAft>
            </a:pPr>
            <a:r>
              <a:rPr lang="de-DE" altLang="de-DE" sz="1600" b="0" dirty="0"/>
              <a:t>(Quelle: AGFW | Der Energieeffizienzverband für Wärme, Kälte und KWK e. V.; Hervorhebung WEN)</a:t>
            </a:r>
          </a:p>
        </p:txBody>
      </p:sp>
    </p:spTree>
    <p:extLst>
      <p:ext uri="{BB962C8B-B14F-4D97-AF65-F5344CB8AC3E}">
        <p14:creationId xmlns:p14="http://schemas.microsoft.com/office/powerpoint/2010/main" val="292468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noFill/>
        <a:ln w="9525" cap="flat" cmpd="sng" algn="ctr">
          <a:solidFill>
            <a:srgbClr val="4311BF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3937</Words>
  <Application>Microsoft Office PowerPoint</Application>
  <PresentationFormat>Bildschirmpräsentation (4:3)</PresentationFormat>
  <Paragraphs>768</Paragraphs>
  <Slides>62</Slides>
  <Notes>44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62</vt:i4>
      </vt:variant>
    </vt:vector>
  </HeadingPairs>
  <TitlesOfParts>
    <vt:vector size="66" baseType="lpstr">
      <vt:lpstr>Arial</vt:lpstr>
      <vt:lpstr>StarSymbol</vt:lpstr>
      <vt:lpstr>Wingdings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2022-02-22T13:17:08Z</dcterms:created>
  <dcterms:modified xsi:type="dcterms:W3CDTF">2022-02-22T13:17:30Z</dcterms:modified>
  <cp:contentStatus>Endgültig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